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559" r:id="rId2"/>
    <p:sldId id="483" r:id="rId3"/>
    <p:sldId id="257" r:id="rId4"/>
    <p:sldId id="258" r:id="rId5"/>
    <p:sldId id="493" r:id="rId6"/>
    <p:sldId id="516" r:id="rId7"/>
    <p:sldId id="517" r:id="rId8"/>
    <p:sldId id="518" r:id="rId9"/>
    <p:sldId id="494" r:id="rId10"/>
    <p:sldId id="495" r:id="rId11"/>
    <p:sldId id="512" r:id="rId12"/>
    <p:sldId id="497" r:id="rId13"/>
    <p:sldId id="519" r:id="rId14"/>
    <p:sldId id="496" r:id="rId15"/>
    <p:sldId id="487" r:id="rId16"/>
    <p:sldId id="488" r:id="rId17"/>
    <p:sldId id="486" r:id="rId18"/>
    <p:sldId id="260" r:id="rId19"/>
    <p:sldId id="498" r:id="rId20"/>
    <p:sldId id="500" r:id="rId21"/>
    <p:sldId id="521" r:id="rId22"/>
    <p:sldId id="522" r:id="rId23"/>
    <p:sldId id="523" r:id="rId24"/>
    <p:sldId id="499" r:id="rId25"/>
    <p:sldId id="524" r:id="rId26"/>
    <p:sldId id="525" r:id="rId27"/>
    <p:sldId id="526" r:id="rId28"/>
    <p:sldId id="527" r:id="rId29"/>
    <p:sldId id="528" r:id="rId30"/>
    <p:sldId id="529" r:id="rId31"/>
    <p:sldId id="492" r:id="rId32"/>
    <p:sldId id="530" r:id="rId33"/>
    <p:sldId id="262" r:id="rId34"/>
    <p:sldId id="520" r:id="rId35"/>
    <p:sldId id="485" r:id="rId36"/>
    <p:sldId id="531" r:id="rId37"/>
    <p:sldId id="532" r:id="rId38"/>
    <p:sldId id="533" r:id="rId39"/>
    <p:sldId id="534" r:id="rId40"/>
    <p:sldId id="535" r:id="rId41"/>
    <p:sldId id="264" r:id="rId42"/>
    <p:sldId id="491" r:id="rId43"/>
    <p:sldId id="539" r:id="rId44"/>
    <p:sldId id="538" r:id="rId45"/>
    <p:sldId id="540" r:id="rId46"/>
    <p:sldId id="537" r:id="rId47"/>
    <p:sldId id="501" r:id="rId48"/>
    <p:sldId id="503" r:id="rId49"/>
    <p:sldId id="505" r:id="rId50"/>
    <p:sldId id="506" r:id="rId51"/>
    <p:sldId id="507" r:id="rId52"/>
    <p:sldId id="515" r:id="rId53"/>
    <p:sldId id="560" r:id="rId54"/>
    <p:sldId id="541" r:id="rId55"/>
    <p:sldId id="542" r:id="rId56"/>
    <p:sldId id="508" r:id="rId57"/>
    <p:sldId id="543" r:id="rId58"/>
    <p:sldId id="561" r:id="rId59"/>
    <p:sldId id="544" r:id="rId60"/>
    <p:sldId id="545" r:id="rId61"/>
    <p:sldId id="546" r:id="rId62"/>
    <p:sldId id="547" r:id="rId63"/>
    <p:sldId id="548" r:id="rId64"/>
    <p:sldId id="549" r:id="rId65"/>
    <p:sldId id="562" r:id="rId66"/>
    <p:sldId id="550" r:id="rId67"/>
    <p:sldId id="551" r:id="rId68"/>
    <p:sldId id="552" r:id="rId69"/>
    <p:sldId id="553" r:id="rId70"/>
    <p:sldId id="563" r:id="rId71"/>
    <p:sldId id="554" r:id="rId72"/>
    <p:sldId id="555" r:id="rId73"/>
    <p:sldId id="511" r:id="rId74"/>
    <p:sldId id="373" r:id="rId75"/>
    <p:sldId id="317" r:id="rId76"/>
    <p:sldId id="556" r:id="rId77"/>
    <p:sldId id="557" r:id="rId78"/>
    <p:sldId id="558" r:id="rId79"/>
    <p:sldId id="513" r:id="rId80"/>
    <p:sldId id="266" r:id="rId8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9865"/>
    <a:srgbClr val="B04932"/>
    <a:srgbClr val="FF0000"/>
    <a:srgbClr val="2196F7"/>
    <a:srgbClr val="47BAD9"/>
    <a:srgbClr val="EAA7FF"/>
    <a:srgbClr val="C49C8A"/>
    <a:srgbClr val="042354"/>
    <a:srgbClr val="353A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072" autoAdjust="0"/>
  </p:normalViewPr>
  <p:slideViewPr>
    <p:cSldViewPr snapToGrid="0">
      <p:cViewPr>
        <p:scale>
          <a:sx n="50" d="100"/>
          <a:sy n="50" d="100"/>
        </p:scale>
        <p:origin x="1934" y="6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BD7AA-8F66-4636-8B40-3A147587667A}" type="datetimeFigureOut">
              <a:rPr lang="es-PE" smtClean="0"/>
              <a:t>1/08/2024</a:t>
            </a:fld>
            <a:endParaRPr lang="es-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5C2E6-FCFD-413F-81C5-66920DD21605}" type="slidenum">
              <a:rPr lang="es-PE" smtClean="0"/>
              <a:t>‹#›</a:t>
            </a:fld>
            <a:endParaRPr lang="es-PE"/>
          </a:p>
        </p:txBody>
      </p:sp>
    </p:spTree>
    <p:extLst>
      <p:ext uri="{BB962C8B-B14F-4D97-AF65-F5344CB8AC3E}">
        <p14:creationId xmlns:p14="http://schemas.microsoft.com/office/powerpoint/2010/main" val="613167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co/dIcuJj6kXe"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twitter.com/_akhaliq/status/1561519613153873922/photo/1" TargetMode="External"/><Relationship Id="rId4" Type="http://schemas.openxmlformats.org/officeDocument/2006/relationships/hyperlink" Target="https://t.co/Lq7ksNdHo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co/dIcuJj6kXe"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twitter.com/_akhaliq/status/1561519613153873922/photo/1" TargetMode="External"/><Relationship Id="rId4" Type="http://schemas.openxmlformats.org/officeDocument/2006/relationships/hyperlink" Target="https://t.co/Lq7ksNdHo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c4d188586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c4d188586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s-419"/>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61bfac81c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61bfac81c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789b5ca71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789b5ca71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89b5ca71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789b5ca71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89b5ca71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789b5ca71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8147462d3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8147462d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Esta lámina va para tu reporte digital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Buenas tardes. Hoy les hago una promesa audaz: al concluir esta charla, no solo tendrán la habilidad de crear pixel art con modelos de difusión, sino que también descubrirán el fascinante funcionamiento de estos modelos. Juntos, profundizaremos en su teoría y práctica, revelando cómo transforman simples píxeles en arte deslumbrante. Y no nos detendremos ahí: al final, verán cómo estos principios se extienden más allá del arte, abriendo puertas a un mundo de aplicaciones diversas y emocionantes</a:t>
            </a:r>
            <a:endParaRPr lang="es-PE" dirty="0"/>
          </a:p>
          <a:p>
            <a:endParaRPr lang="es-PE" dirty="0"/>
          </a:p>
        </p:txBody>
      </p:sp>
      <p:sp>
        <p:nvSpPr>
          <p:cNvPr id="4" name="Slide Number Placeholder 3"/>
          <p:cNvSpPr>
            <a:spLocks noGrp="1"/>
          </p:cNvSpPr>
          <p:nvPr>
            <p:ph type="sldNum" sz="quarter" idx="5"/>
          </p:nvPr>
        </p:nvSpPr>
        <p:spPr/>
        <p:txBody>
          <a:bodyPr/>
          <a:lstStyle/>
          <a:p>
            <a:fld id="{AC35C2E6-FCFD-413F-81C5-66920DD21605}" type="slidenum">
              <a:rPr lang="es-PE" smtClean="0"/>
              <a:t>2</a:t>
            </a:fld>
            <a:endParaRPr lang="es-PE"/>
          </a:p>
        </p:txBody>
      </p:sp>
    </p:spTree>
    <p:extLst>
      <p:ext uri="{BB962C8B-B14F-4D97-AF65-F5344CB8AC3E}">
        <p14:creationId xmlns:p14="http://schemas.microsoft.com/office/powerpoint/2010/main" val="1454802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61bfac81c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61bfac81c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789b5ca71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789b5ca71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dirty="0"/>
              <a:t>https://www.youtube.com/watch?v=JN3KPFbWCy8&amp;t=4253s</a:t>
            </a:r>
          </a:p>
        </p:txBody>
      </p:sp>
      <p:sp>
        <p:nvSpPr>
          <p:cNvPr id="4" name="Slide Number Placeholder 3"/>
          <p:cNvSpPr>
            <a:spLocks noGrp="1"/>
          </p:cNvSpPr>
          <p:nvPr>
            <p:ph type="sldNum" sz="quarter" idx="5"/>
          </p:nvPr>
        </p:nvSpPr>
        <p:spPr/>
        <p:txBody>
          <a:bodyPr/>
          <a:lstStyle/>
          <a:p>
            <a:fld id="{AC35C2E6-FCFD-413F-81C5-66920DD21605}" type="slidenum">
              <a:rPr lang="es-PE" smtClean="0"/>
              <a:t>31</a:t>
            </a:fld>
            <a:endParaRPr lang="es-PE"/>
          </a:p>
        </p:txBody>
      </p:sp>
    </p:spTree>
    <p:extLst>
      <p:ext uri="{BB962C8B-B14F-4D97-AF65-F5344CB8AC3E}">
        <p14:creationId xmlns:p14="http://schemas.microsoft.com/office/powerpoint/2010/main" val="130506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789b5ca71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789b5ca71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789b5ca71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789b5ca71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u="none" strike="noStrike" dirty="0">
                <a:solidFill>
                  <a:srgbClr val="E7E9EA"/>
                </a:solidFill>
                <a:effectLst/>
                <a:latin typeface="-apple-system"/>
              </a:rPr>
              <a:t>Cold Diffusion: Inverting Arbitrary Image Transforms Without Noise abs: </a:t>
            </a:r>
            <a:r>
              <a:rPr lang="en-US" b="0" u="none" strike="noStrike" dirty="0">
                <a:solidFill>
                  <a:srgbClr val="1D9BF0"/>
                </a:solidFill>
                <a:effectLst/>
                <a:latin typeface="inherit"/>
                <a:hlinkClick r:id="rId3"/>
              </a:rPr>
              <a:t>https://</a:t>
            </a:r>
            <a:r>
              <a:rPr lang="en-US" b="0" u="none" strike="noStrike" dirty="0">
                <a:solidFill>
                  <a:srgbClr val="1D9BF0"/>
                </a:solidFill>
                <a:effectLst/>
                <a:latin typeface="-apple-system"/>
                <a:hlinkClick r:id="rId3"/>
              </a:rPr>
              <a:t>arxiv.org/abs/2208.09392</a:t>
            </a:r>
            <a:r>
              <a:rPr lang="en-US" b="0" u="none" strike="noStrike" dirty="0">
                <a:solidFill>
                  <a:srgbClr val="E7E9EA"/>
                </a:solidFill>
                <a:effectLst/>
                <a:latin typeface="-apple-system"/>
              </a:rPr>
              <a:t> </a:t>
            </a:r>
            <a:r>
              <a:rPr lang="en-US" b="0" u="none" strike="noStrike" dirty="0" err="1">
                <a:solidFill>
                  <a:srgbClr val="E7E9EA"/>
                </a:solidFill>
                <a:effectLst/>
                <a:latin typeface="-apple-system"/>
              </a:rPr>
              <a:t>github</a:t>
            </a:r>
            <a:r>
              <a:rPr lang="en-US" b="0" u="none" strike="noStrike" dirty="0">
                <a:solidFill>
                  <a:srgbClr val="E7E9EA"/>
                </a:solidFill>
                <a:effectLst/>
                <a:latin typeface="-apple-system"/>
              </a:rPr>
              <a:t>: </a:t>
            </a:r>
            <a:r>
              <a:rPr lang="en-US" b="0" u="none" strike="noStrike" dirty="0">
                <a:solidFill>
                  <a:srgbClr val="1D9BF0"/>
                </a:solidFill>
                <a:effectLst/>
                <a:latin typeface="inherit"/>
                <a:hlinkClick r:id="rId4"/>
              </a:rPr>
              <a:t>https://</a:t>
            </a:r>
            <a:r>
              <a:rPr lang="en-US" b="0" u="none" strike="noStrike" dirty="0">
                <a:solidFill>
                  <a:srgbClr val="1D9BF0"/>
                </a:solidFill>
                <a:effectLst/>
                <a:latin typeface="-apple-system"/>
                <a:hlinkClick r:id="rId4"/>
              </a:rPr>
              <a:t>github.com/arpitbansal297</a:t>
            </a:r>
            <a:r>
              <a:rPr lang="en-US" b="0" u="none" strike="noStrike" dirty="0">
                <a:solidFill>
                  <a:srgbClr val="1D9BF0"/>
                </a:solidFill>
                <a:effectLst/>
                <a:latin typeface="inherit"/>
                <a:hlinkClick r:id="rId4"/>
              </a:rPr>
              <a:t>/Cold-Diffusion-Models</a:t>
            </a:r>
            <a:r>
              <a:rPr lang="en-US" b="0" u="none" strike="noStrike" dirty="0">
                <a:solidFill>
                  <a:srgbClr val="1D9BF0"/>
                </a:solidFill>
                <a:effectLst/>
                <a:latin typeface="-apple-system"/>
                <a:hlinkClick r:id="rId4"/>
              </a:rPr>
              <a:t>…</a:t>
            </a:r>
            <a:endParaRPr lang="en-US" b="0" u="none" strike="noStrike" dirty="0">
              <a:solidFill>
                <a:srgbClr val="E7E9EA"/>
              </a:solidFill>
              <a:effectLst/>
              <a:latin typeface="-apple-system"/>
            </a:endParaRPr>
          </a:p>
          <a:p>
            <a:br>
              <a:rPr lang="en-US" b="0" i="0" u="none" strike="noStrike" dirty="0">
                <a:solidFill>
                  <a:srgbClr val="9E9EFF"/>
                </a:solidFill>
                <a:effectLst/>
                <a:latin typeface="Times New Roman" panose="02020603050405020304" pitchFamily="18" charset="0"/>
                <a:hlinkClick r:id="rId5"/>
              </a:rPr>
            </a:br>
            <a:endParaRPr lang="es-PE" dirty="0"/>
          </a:p>
        </p:txBody>
      </p:sp>
      <p:sp>
        <p:nvSpPr>
          <p:cNvPr id="4" name="Slide Number Placeholder 3"/>
          <p:cNvSpPr>
            <a:spLocks noGrp="1"/>
          </p:cNvSpPr>
          <p:nvPr>
            <p:ph type="sldNum" sz="quarter" idx="5"/>
          </p:nvPr>
        </p:nvSpPr>
        <p:spPr/>
        <p:txBody>
          <a:bodyPr/>
          <a:lstStyle/>
          <a:p>
            <a:fld id="{AC35C2E6-FCFD-413F-81C5-66920DD21605}" type="slidenum">
              <a:rPr lang="es-PE" smtClean="0"/>
              <a:t>42</a:t>
            </a:fld>
            <a:endParaRPr lang="es-PE"/>
          </a:p>
        </p:txBody>
      </p:sp>
    </p:spTree>
    <p:extLst>
      <p:ext uri="{BB962C8B-B14F-4D97-AF65-F5344CB8AC3E}">
        <p14:creationId xmlns:p14="http://schemas.microsoft.com/office/powerpoint/2010/main" val="3487803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u="none" strike="noStrike" dirty="0">
                <a:solidFill>
                  <a:srgbClr val="E7E9EA"/>
                </a:solidFill>
                <a:effectLst/>
                <a:latin typeface="-apple-system"/>
              </a:rPr>
              <a:t>Cold Diffusion: Inverting Arbitrary Image Transforms Without Noise abs: </a:t>
            </a:r>
            <a:r>
              <a:rPr lang="en-US" b="0" u="none" strike="noStrike" dirty="0">
                <a:solidFill>
                  <a:srgbClr val="1D9BF0"/>
                </a:solidFill>
                <a:effectLst/>
                <a:latin typeface="inherit"/>
                <a:hlinkClick r:id="rId3"/>
              </a:rPr>
              <a:t>https://</a:t>
            </a:r>
            <a:r>
              <a:rPr lang="en-US" b="0" u="none" strike="noStrike" dirty="0">
                <a:solidFill>
                  <a:srgbClr val="1D9BF0"/>
                </a:solidFill>
                <a:effectLst/>
                <a:latin typeface="-apple-system"/>
                <a:hlinkClick r:id="rId3"/>
              </a:rPr>
              <a:t>arxiv.org/abs/2208.09392</a:t>
            </a:r>
            <a:r>
              <a:rPr lang="en-US" b="0" u="none" strike="noStrike" dirty="0">
                <a:solidFill>
                  <a:srgbClr val="E7E9EA"/>
                </a:solidFill>
                <a:effectLst/>
                <a:latin typeface="-apple-system"/>
              </a:rPr>
              <a:t> </a:t>
            </a:r>
            <a:r>
              <a:rPr lang="en-US" b="0" u="none" strike="noStrike" dirty="0" err="1">
                <a:solidFill>
                  <a:srgbClr val="E7E9EA"/>
                </a:solidFill>
                <a:effectLst/>
                <a:latin typeface="-apple-system"/>
              </a:rPr>
              <a:t>github</a:t>
            </a:r>
            <a:r>
              <a:rPr lang="en-US" b="0" u="none" strike="noStrike" dirty="0">
                <a:solidFill>
                  <a:srgbClr val="E7E9EA"/>
                </a:solidFill>
                <a:effectLst/>
                <a:latin typeface="-apple-system"/>
              </a:rPr>
              <a:t>: </a:t>
            </a:r>
            <a:r>
              <a:rPr lang="en-US" b="0" u="none" strike="noStrike" dirty="0">
                <a:solidFill>
                  <a:srgbClr val="1D9BF0"/>
                </a:solidFill>
                <a:effectLst/>
                <a:latin typeface="inherit"/>
                <a:hlinkClick r:id="rId4"/>
              </a:rPr>
              <a:t>https://</a:t>
            </a:r>
            <a:r>
              <a:rPr lang="en-US" b="0" u="none" strike="noStrike" dirty="0">
                <a:solidFill>
                  <a:srgbClr val="1D9BF0"/>
                </a:solidFill>
                <a:effectLst/>
                <a:latin typeface="-apple-system"/>
                <a:hlinkClick r:id="rId4"/>
              </a:rPr>
              <a:t>github.com/arpitbansal297</a:t>
            </a:r>
            <a:r>
              <a:rPr lang="en-US" b="0" u="none" strike="noStrike" dirty="0">
                <a:solidFill>
                  <a:srgbClr val="1D9BF0"/>
                </a:solidFill>
                <a:effectLst/>
                <a:latin typeface="inherit"/>
                <a:hlinkClick r:id="rId4"/>
              </a:rPr>
              <a:t>/Cold-Diffusion-Models</a:t>
            </a:r>
            <a:r>
              <a:rPr lang="en-US" b="0" u="none" strike="noStrike" dirty="0">
                <a:solidFill>
                  <a:srgbClr val="1D9BF0"/>
                </a:solidFill>
                <a:effectLst/>
                <a:latin typeface="-apple-system"/>
                <a:hlinkClick r:id="rId4"/>
              </a:rPr>
              <a:t>…</a:t>
            </a:r>
            <a:endParaRPr lang="en-US" b="0" u="none" strike="noStrike" dirty="0">
              <a:solidFill>
                <a:srgbClr val="E7E9EA"/>
              </a:solidFill>
              <a:effectLst/>
              <a:latin typeface="-apple-system"/>
            </a:endParaRPr>
          </a:p>
          <a:p>
            <a:br>
              <a:rPr lang="en-US" b="0" i="0" u="none" strike="noStrike" dirty="0">
                <a:solidFill>
                  <a:srgbClr val="9E9EFF"/>
                </a:solidFill>
                <a:effectLst/>
                <a:latin typeface="Times New Roman" panose="02020603050405020304" pitchFamily="18" charset="0"/>
                <a:hlinkClick r:id="rId5"/>
              </a:rPr>
            </a:br>
            <a:endParaRPr lang="es-PE" dirty="0"/>
          </a:p>
        </p:txBody>
      </p:sp>
      <p:sp>
        <p:nvSpPr>
          <p:cNvPr id="4" name="Slide Number Placeholder 3"/>
          <p:cNvSpPr>
            <a:spLocks noGrp="1"/>
          </p:cNvSpPr>
          <p:nvPr>
            <p:ph type="sldNum" sz="quarter" idx="5"/>
          </p:nvPr>
        </p:nvSpPr>
        <p:spPr/>
        <p:txBody>
          <a:bodyPr/>
          <a:lstStyle/>
          <a:p>
            <a:fld id="{AC35C2E6-FCFD-413F-81C5-66920DD21605}" type="slidenum">
              <a:rPr lang="es-PE" smtClean="0"/>
              <a:t>46</a:t>
            </a:fld>
            <a:endParaRPr lang="es-PE"/>
          </a:p>
        </p:txBody>
      </p:sp>
    </p:spTree>
    <p:extLst>
      <p:ext uri="{BB962C8B-B14F-4D97-AF65-F5344CB8AC3E}">
        <p14:creationId xmlns:p14="http://schemas.microsoft.com/office/powerpoint/2010/main" val="412231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E2CE-04EB-90C2-E725-64BF195F8513}"/>
              </a:ext>
            </a:extLst>
          </p:cNvPr>
          <p:cNvSpPr>
            <a:spLocks noGrp="1"/>
          </p:cNvSpPr>
          <p:nvPr>
            <p:ph type="ctrTitle"/>
          </p:nvPr>
        </p:nvSpPr>
        <p:spPr>
          <a:xfrm>
            <a:off x="1524000" y="1122363"/>
            <a:ext cx="9144000" cy="2387600"/>
          </a:xfrm>
        </p:spPr>
        <p:txBody>
          <a:bodyPr anchor="b"/>
          <a:lstStyle>
            <a:lvl1pPr algn="ctr">
              <a:defRPr sz="6000" b="0">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a:t>Click to edit Master title style</a:t>
            </a:r>
            <a:endParaRPr lang="es-PE" dirty="0"/>
          </a:p>
        </p:txBody>
      </p:sp>
      <p:sp>
        <p:nvSpPr>
          <p:cNvPr id="3" name="Subtitle 2">
            <a:extLst>
              <a:ext uri="{FF2B5EF4-FFF2-40B4-BE49-F238E27FC236}">
                <a16:creationId xmlns:a16="http://schemas.microsoft.com/office/drawing/2014/main" id="{54F90168-1FF4-F03E-12E9-FABABED680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E"/>
          </a:p>
        </p:txBody>
      </p:sp>
      <p:sp>
        <p:nvSpPr>
          <p:cNvPr id="4" name="Date Placeholder 3">
            <a:extLst>
              <a:ext uri="{FF2B5EF4-FFF2-40B4-BE49-F238E27FC236}">
                <a16:creationId xmlns:a16="http://schemas.microsoft.com/office/drawing/2014/main" id="{7E3D4DC9-CBE6-468F-7D4C-7B26CD0868C2}"/>
              </a:ext>
            </a:extLst>
          </p:cNvPr>
          <p:cNvSpPr>
            <a:spLocks noGrp="1"/>
          </p:cNvSpPr>
          <p:nvPr>
            <p:ph type="dt" sz="half" idx="10"/>
          </p:nvPr>
        </p:nvSpPr>
        <p:spPr/>
        <p:txBody>
          <a:bodyPr/>
          <a:lstStyle/>
          <a:p>
            <a:fld id="{59FCD028-A94D-4E58-9C1F-BDC6E6DA1495}" type="datetimeFigureOut">
              <a:rPr lang="es-PE" smtClean="0"/>
              <a:t>1/08/2024</a:t>
            </a:fld>
            <a:endParaRPr lang="es-PE"/>
          </a:p>
        </p:txBody>
      </p:sp>
      <p:sp>
        <p:nvSpPr>
          <p:cNvPr id="5" name="Footer Placeholder 4">
            <a:extLst>
              <a:ext uri="{FF2B5EF4-FFF2-40B4-BE49-F238E27FC236}">
                <a16:creationId xmlns:a16="http://schemas.microsoft.com/office/drawing/2014/main" id="{6CD12AD4-65F2-EC75-A7B0-5C31066F2AF2}"/>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7382C47F-4DDF-452F-C164-1CAD394FFE62}"/>
              </a:ext>
            </a:extLst>
          </p:cNvPr>
          <p:cNvSpPr>
            <a:spLocks noGrp="1"/>
          </p:cNvSpPr>
          <p:nvPr>
            <p:ph type="sldNum" sz="quarter" idx="12"/>
          </p:nvPr>
        </p:nvSpPr>
        <p:spPr/>
        <p:txBody>
          <a:bodyPr/>
          <a:lstStyle/>
          <a:p>
            <a:fld id="{12ED22D7-BC5D-4A8E-96C7-B1624C77326A}" type="slidenum">
              <a:rPr lang="es-PE" smtClean="0"/>
              <a:t>‹#›</a:t>
            </a:fld>
            <a:endParaRPr lang="es-PE"/>
          </a:p>
        </p:txBody>
      </p:sp>
    </p:spTree>
    <p:extLst>
      <p:ext uri="{BB962C8B-B14F-4D97-AF65-F5344CB8AC3E}">
        <p14:creationId xmlns:p14="http://schemas.microsoft.com/office/powerpoint/2010/main" val="2146819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parador 3" type="blank">
  <p:cSld name="Separador 3">
    <p:bg>
      <p:bgPr>
        <a:solidFill>
          <a:srgbClr val="FAD634"/>
        </a:solidFill>
        <a:effectLst/>
      </p:bgPr>
    </p:bg>
    <p:spTree>
      <p:nvGrpSpPr>
        <p:cNvPr id="1" name="Shape 80"/>
        <p:cNvGrpSpPr/>
        <p:nvPr/>
      </p:nvGrpSpPr>
      <p:grpSpPr>
        <a:xfrm>
          <a:off x="0" y="0"/>
          <a:ext cx="0" cy="0"/>
          <a:chOff x="0" y="0"/>
          <a:chExt cx="0" cy="0"/>
        </a:xfrm>
      </p:grpSpPr>
      <p:pic>
        <p:nvPicPr>
          <p:cNvPr id="81" name="Google Shape;81;p11"/>
          <p:cNvPicPr preferRelativeResize="0"/>
          <p:nvPr/>
        </p:nvPicPr>
        <p:blipFill rotWithShape="1">
          <a:blip r:embed="rId2">
            <a:alphaModFix amt="50000"/>
          </a:blip>
          <a:srcRect t="15948" r="17891" b="5871"/>
          <a:stretch/>
        </p:blipFill>
        <p:spPr>
          <a:xfrm>
            <a:off x="1393567" y="1"/>
            <a:ext cx="10798435" cy="6857999"/>
          </a:xfrm>
          <a:prstGeom prst="rect">
            <a:avLst/>
          </a:prstGeom>
          <a:noFill/>
          <a:ln>
            <a:noFill/>
          </a:ln>
        </p:spPr>
      </p:pic>
      <p:sp>
        <p:nvSpPr>
          <p:cNvPr id="82" name="Google Shape;82;p11"/>
          <p:cNvSpPr/>
          <p:nvPr/>
        </p:nvSpPr>
        <p:spPr>
          <a:xfrm>
            <a:off x="-692500" y="0"/>
            <a:ext cx="46564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83" name="Google Shape;83;p11"/>
          <p:cNvSpPr/>
          <p:nvPr/>
        </p:nvSpPr>
        <p:spPr>
          <a:xfrm rot="-5400000">
            <a:off x="1918933" y="3421367"/>
            <a:ext cx="1220800" cy="1236800"/>
          </a:xfrm>
          <a:prstGeom prst="round2SameRect">
            <a:avLst>
              <a:gd name="adj1" fmla="val 50000"/>
              <a:gd name="adj2" fmla="val 0"/>
            </a:avLst>
          </a:prstGeom>
          <a:solidFill>
            <a:srgbClr val="FAD634"/>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84" name="Google Shape;84;p11"/>
          <p:cNvSpPr txBox="1"/>
          <p:nvPr/>
        </p:nvSpPr>
        <p:spPr>
          <a:xfrm>
            <a:off x="1062260" y="2780424"/>
            <a:ext cx="2611600" cy="1485200"/>
          </a:xfrm>
          <a:prstGeom prst="rect">
            <a:avLst/>
          </a:prstGeom>
          <a:noFill/>
          <a:ln>
            <a:noFill/>
          </a:ln>
        </p:spPr>
        <p:txBody>
          <a:bodyPr spcFirstLastPara="1" wrap="square" lIns="121900" tIns="121900" rIns="121900" bIns="121900" anchor="ctr" anchorCtr="0">
            <a:noAutofit/>
          </a:bodyPr>
          <a:lstStyle/>
          <a:p>
            <a:pPr marL="0" lvl="0" indent="0" algn="ctr" rtl="0">
              <a:lnSpc>
                <a:spcPct val="110000"/>
              </a:lnSpc>
              <a:spcBef>
                <a:spcPts val="0"/>
              </a:spcBef>
              <a:spcAft>
                <a:spcPts val="0"/>
              </a:spcAft>
              <a:buSzPts val="852"/>
              <a:buNone/>
            </a:pPr>
            <a:r>
              <a:rPr lang="es-419" sz="12800" b="1">
                <a:solidFill>
                  <a:srgbClr val="0D0D0D"/>
                </a:solidFill>
                <a:latin typeface="Montserrat"/>
                <a:ea typeface="Montserrat"/>
                <a:cs typeface="Montserrat"/>
                <a:sym typeface="Montserrat"/>
              </a:rPr>
              <a:t>3.</a:t>
            </a:r>
            <a:endParaRPr sz="12800">
              <a:solidFill>
                <a:srgbClr val="0D0D0D"/>
              </a:solidFill>
              <a:latin typeface="Montserrat"/>
              <a:ea typeface="Montserrat"/>
              <a:cs typeface="Montserrat"/>
              <a:sym typeface="Montserrat"/>
            </a:endParaRPr>
          </a:p>
        </p:txBody>
      </p:sp>
    </p:spTree>
    <p:extLst>
      <p:ext uri="{BB962C8B-B14F-4D97-AF65-F5344CB8AC3E}">
        <p14:creationId xmlns:p14="http://schemas.microsoft.com/office/powerpoint/2010/main" val="174410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parador 4">
  <p:cSld name="Separador 4">
    <p:bg>
      <p:bgPr>
        <a:solidFill>
          <a:srgbClr val="2841DD"/>
        </a:solidFill>
        <a:effectLst/>
      </p:bgPr>
    </p:bg>
    <p:spTree>
      <p:nvGrpSpPr>
        <p:cNvPr id="1" name="Shape 85"/>
        <p:cNvGrpSpPr/>
        <p:nvPr/>
      </p:nvGrpSpPr>
      <p:grpSpPr>
        <a:xfrm>
          <a:off x="0" y="0"/>
          <a:ext cx="0" cy="0"/>
          <a:chOff x="0" y="0"/>
          <a:chExt cx="0" cy="0"/>
        </a:xfrm>
      </p:grpSpPr>
      <p:pic>
        <p:nvPicPr>
          <p:cNvPr id="86" name="Google Shape;86;p12"/>
          <p:cNvPicPr preferRelativeResize="0"/>
          <p:nvPr/>
        </p:nvPicPr>
        <p:blipFill rotWithShape="1">
          <a:blip r:embed="rId2">
            <a:alphaModFix amt="60000"/>
          </a:blip>
          <a:srcRect r="7114" b="1351"/>
          <a:stretch/>
        </p:blipFill>
        <p:spPr>
          <a:xfrm>
            <a:off x="2510700" y="1"/>
            <a:ext cx="9681299" cy="6857999"/>
          </a:xfrm>
          <a:prstGeom prst="rect">
            <a:avLst/>
          </a:prstGeom>
          <a:noFill/>
          <a:ln>
            <a:noFill/>
          </a:ln>
        </p:spPr>
      </p:pic>
      <p:sp>
        <p:nvSpPr>
          <p:cNvPr id="87" name="Google Shape;87;p12"/>
          <p:cNvSpPr/>
          <p:nvPr/>
        </p:nvSpPr>
        <p:spPr>
          <a:xfrm>
            <a:off x="0" y="0"/>
            <a:ext cx="3964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88" name="Google Shape;88;p12"/>
          <p:cNvSpPr/>
          <p:nvPr/>
        </p:nvSpPr>
        <p:spPr>
          <a:xfrm>
            <a:off x="1933367" y="3429000"/>
            <a:ext cx="1389200" cy="1389200"/>
          </a:xfrm>
          <a:prstGeom prst="rect">
            <a:avLst/>
          </a:prstGeom>
          <a:solidFill>
            <a:srgbClr val="2841D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89" name="Google Shape;89;p12"/>
          <p:cNvSpPr txBox="1"/>
          <p:nvPr/>
        </p:nvSpPr>
        <p:spPr>
          <a:xfrm>
            <a:off x="1062260" y="2780424"/>
            <a:ext cx="2611600" cy="1485200"/>
          </a:xfrm>
          <a:prstGeom prst="rect">
            <a:avLst/>
          </a:prstGeom>
          <a:noFill/>
          <a:ln>
            <a:noFill/>
          </a:ln>
        </p:spPr>
        <p:txBody>
          <a:bodyPr spcFirstLastPara="1" wrap="square" lIns="121900" tIns="121900" rIns="121900" bIns="121900" anchor="ctr" anchorCtr="0">
            <a:noAutofit/>
          </a:bodyPr>
          <a:lstStyle/>
          <a:p>
            <a:pPr marL="0" lvl="0" indent="0" algn="ctr" rtl="0">
              <a:lnSpc>
                <a:spcPct val="110000"/>
              </a:lnSpc>
              <a:spcBef>
                <a:spcPts val="0"/>
              </a:spcBef>
              <a:spcAft>
                <a:spcPts val="0"/>
              </a:spcAft>
              <a:buSzPts val="852"/>
              <a:buNone/>
            </a:pPr>
            <a:r>
              <a:rPr lang="es-419" sz="12800" b="1">
                <a:latin typeface="Montserrat"/>
                <a:ea typeface="Montserrat"/>
                <a:cs typeface="Montserrat"/>
                <a:sym typeface="Montserrat"/>
              </a:rPr>
              <a:t>4.</a:t>
            </a:r>
            <a:endParaRPr sz="12800">
              <a:latin typeface="Montserrat"/>
              <a:ea typeface="Montserrat"/>
              <a:cs typeface="Montserrat"/>
              <a:sym typeface="Montserrat"/>
            </a:endParaRPr>
          </a:p>
        </p:txBody>
      </p:sp>
    </p:spTree>
    <p:extLst>
      <p:ext uri="{BB962C8B-B14F-4D97-AF65-F5344CB8AC3E}">
        <p14:creationId xmlns:p14="http://schemas.microsoft.com/office/powerpoint/2010/main" val="3409899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inal">
  <p:cSld name="Final">
    <p:bg>
      <p:bgPr>
        <a:solidFill>
          <a:srgbClr val="042354"/>
        </a:solidFill>
        <a:effectLst/>
      </p:bgPr>
    </p:bg>
    <p:spTree>
      <p:nvGrpSpPr>
        <p:cNvPr id="1" name="Shape 90"/>
        <p:cNvGrpSpPr/>
        <p:nvPr/>
      </p:nvGrpSpPr>
      <p:grpSpPr>
        <a:xfrm>
          <a:off x="0" y="0"/>
          <a:ext cx="0" cy="0"/>
          <a:chOff x="0" y="0"/>
          <a:chExt cx="0" cy="0"/>
        </a:xfrm>
      </p:grpSpPr>
      <p:pic>
        <p:nvPicPr>
          <p:cNvPr id="91" name="Google Shape;91;p13"/>
          <p:cNvPicPr preferRelativeResize="0"/>
          <p:nvPr/>
        </p:nvPicPr>
        <p:blipFill>
          <a:blip r:embed="rId2">
            <a:alphaModFix amt="50000"/>
          </a:blip>
          <a:stretch>
            <a:fillRect/>
          </a:stretch>
        </p:blipFill>
        <p:spPr>
          <a:xfrm>
            <a:off x="2" y="1"/>
            <a:ext cx="12191996" cy="6857948"/>
          </a:xfrm>
          <a:prstGeom prst="rect">
            <a:avLst/>
          </a:prstGeom>
          <a:noFill/>
          <a:ln>
            <a:noFill/>
          </a:ln>
        </p:spPr>
      </p:pic>
      <p:sp>
        <p:nvSpPr>
          <p:cNvPr id="92" name="Google Shape;92;p13"/>
          <p:cNvSpPr txBox="1"/>
          <p:nvPr/>
        </p:nvSpPr>
        <p:spPr>
          <a:xfrm>
            <a:off x="2921367" y="3863234"/>
            <a:ext cx="6059600" cy="574412"/>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s-419" sz="2133" b="1" i="1">
                <a:solidFill>
                  <a:srgbClr val="FFFFFF"/>
                </a:solidFill>
                <a:latin typeface="Montserrat"/>
                <a:ea typeface="Montserrat"/>
                <a:cs typeface="Montserrat"/>
                <a:sym typeface="Montserrat"/>
              </a:rPr>
              <a:t>Unidos creando un legado</a:t>
            </a:r>
            <a:endParaRPr sz="2133" b="1" i="1">
              <a:solidFill>
                <a:srgbClr val="FFFFFF"/>
              </a:solidFill>
              <a:latin typeface="Montserrat"/>
              <a:ea typeface="Montserrat"/>
              <a:cs typeface="Montserrat"/>
              <a:sym typeface="Montserrat"/>
            </a:endParaRPr>
          </a:p>
        </p:txBody>
      </p:sp>
      <p:pic>
        <p:nvPicPr>
          <p:cNvPr id="93" name="Google Shape;93;p13"/>
          <p:cNvPicPr preferRelativeResize="0"/>
          <p:nvPr/>
        </p:nvPicPr>
        <p:blipFill>
          <a:blip r:embed="rId3">
            <a:alphaModFix/>
          </a:blip>
          <a:stretch>
            <a:fillRect/>
          </a:stretch>
        </p:blipFill>
        <p:spPr>
          <a:xfrm>
            <a:off x="2517570" y="2798616"/>
            <a:ext cx="6867196" cy="1260800"/>
          </a:xfrm>
          <a:prstGeom prst="rect">
            <a:avLst/>
          </a:prstGeom>
          <a:noFill/>
          <a:ln>
            <a:noFill/>
          </a:ln>
        </p:spPr>
      </p:pic>
      <p:pic>
        <p:nvPicPr>
          <p:cNvPr id="94" name="Google Shape;94;p13"/>
          <p:cNvPicPr preferRelativeResize="0"/>
          <p:nvPr/>
        </p:nvPicPr>
        <p:blipFill rotWithShape="1">
          <a:blip r:embed="rId4">
            <a:alphaModFix/>
          </a:blip>
          <a:srcRect r="764"/>
          <a:stretch/>
        </p:blipFill>
        <p:spPr>
          <a:xfrm>
            <a:off x="800733" y="493734"/>
            <a:ext cx="3478432" cy="893367"/>
          </a:xfrm>
          <a:prstGeom prst="rect">
            <a:avLst/>
          </a:prstGeom>
          <a:noFill/>
          <a:ln>
            <a:noFill/>
          </a:ln>
        </p:spPr>
      </p:pic>
    </p:spTree>
    <p:extLst>
      <p:ext uri="{BB962C8B-B14F-4D97-AF65-F5344CB8AC3E}">
        <p14:creationId xmlns:p14="http://schemas.microsoft.com/office/powerpoint/2010/main" val="383655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FEBA-754F-AE5D-70AD-CB0BA8C797E8}"/>
              </a:ext>
            </a:extLst>
          </p:cNvPr>
          <p:cNvSpPr>
            <a:spLocks noGrp="1"/>
          </p:cNvSpPr>
          <p:nvPr>
            <p:ph type="title"/>
          </p:nvPr>
        </p:nvSpPr>
        <p:spPr/>
        <p:txBody>
          <a:bodyPr/>
          <a:lstStyle>
            <a:lvl1pPr>
              <a:defRPr>
                <a:solidFill>
                  <a:srgbClr val="042354"/>
                </a:solidFill>
                <a:latin typeface="+mj-lt"/>
              </a:defRPr>
            </a:lvl1pPr>
          </a:lstStyle>
          <a:p>
            <a:r>
              <a:rPr lang="en-US" dirty="0"/>
              <a:t>Click to edit Master title style</a:t>
            </a:r>
            <a:endParaRPr lang="es-PE" dirty="0"/>
          </a:p>
        </p:txBody>
      </p:sp>
      <p:sp>
        <p:nvSpPr>
          <p:cNvPr id="3" name="Content Placeholder 2">
            <a:extLst>
              <a:ext uri="{FF2B5EF4-FFF2-40B4-BE49-F238E27FC236}">
                <a16:creationId xmlns:a16="http://schemas.microsoft.com/office/drawing/2014/main" id="{A73FF9E0-D70D-22ED-EB99-1B61283D9502}"/>
              </a:ext>
            </a:extLst>
          </p:cNvPr>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0CEC8771-229C-52E9-8D31-71324361D909}"/>
              </a:ext>
            </a:extLst>
          </p:cNvPr>
          <p:cNvSpPr>
            <a:spLocks noGrp="1"/>
          </p:cNvSpPr>
          <p:nvPr>
            <p:ph type="dt" sz="half" idx="10"/>
          </p:nvPr>
        </p:nvSpPr>
        <p:spPr/>
        <p:txBody>
          <a:bodyPr/>
          <a:lstStyle/>
          <a:p>
            <a:fld id="{59FCD028-A94D-4E58-9C1F-BDC6E6DA1495}" type="datetimeFigureOut">
              <a:rPr lang="es-PE" smtClean="0"/>
              <a:t>1/08/2024</a:t>
            </a:fld>
            <a:endParaRPr lang="es-PE"/>
          </a:p>
        </p:txBody>
      </p:sp>
      <p:sp>
        <p:nvSpPr>
          <p:cNvPr id="5" name="Footer Placeholder 4">
            <a:extLst>
              <a:ext uri="{FF2B5EF4-FFF2-40B4-BE49-F238E27FC236}">
                <a16:creationId xmlns:a16="http://schemas.microsoft.com/office/drawing/2014/main" id="{163B65B7-EE04-71EC-5DC3-FDFCD3065EC5}"/>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DDCE86EB-99DA-253D-ADD1-25BD4CDE3312}"/>
              </a:ext>
            </a:extLst>
          </p:cNvPr>
          <p:cNvSpPr>
            <a:spLocks noGrp="1"/>
          </p:cNvSpPr>
          <p:nvPr>
            <p:ph type="sldNum" sz="quarter" idx="12"/>
          </p:nvPr>
        </p:nvSpPr>
        <p:spPr/>
        <p:txBody>
          <a:bodyPr/>
          <a:lstStyle/>
          <a:p>
            <a:fld id="{12ED22D7-BC5D-4A8E-96C7-B1624C77326A}" type="slidenum">
              <a:rPr lang="es-PE" smtClean="0"/>
              <a:t>‹#›</a:t>
            </a:fld>
            <a:endParaRPr lang="es-PE"/>
          </a:p>
        </p:txBody>
      </p:sp>
      <p:cxnSp>
        <p:nvCxnSpPr>
          <p:cNvPr id="7" name="6 Conector recto">
            <a:extLst>
              <a:ext uri="{FF2B5EF4-FFF2-40B4-BE49-F238E27FC236}">
                <a16:creationId xmlns:a16="http://schemas.microsoft.com/office/drawing/2014/main" id="{3A02840D-A346-47B3-5C64-F0D2582086A4}"/>
              </a:ext>
            </a:extLst>
          </p:cNvPr>
          <p:cNvCxnSpPr/>
          <p:nvPr userDrawn="1"/>
        </p:nvCxnSpPr>
        <p:spPr>
          <a:xfrm>
            <a:off x="407368" y="431772"/>
            <a:ext cx="11231786" cy="0"/>
          </a:xfrm>
          <a:prstGeom prst="line">
            <a:avLst/>
          </a:prstGeom>
          <a:noFill/>
          <a:ln w="28575" cap="flat" cmpd="sng" algn="ctr">
            <a:solidFill>
              <a:srgbClr val="042354"/>
            </a:solidFill>
            <a:prstDash val="solid"/>
          </a:ln>
          <a:effectLst/>
        </p:spPr>
      </p:cxnSp>
      <p:cxnSp>
        <p:nvCxnSpPr>
          <p:cNvPr id="8" name="6 Conector recto">
            <a:extLst>
              <a:ext uri="{FF2B5EF4-FFF2-40B4-BE49-F238E27FC236}">
                <a16:creationId xmlns:a16="http://schemas.microsoft.com/office/drawing/2014/main" id="{80A7DD1F-E225-F53D-82B6-E59E1A39C895}"/>
              </a:ext>
            </a:extLst>
          </p:cNvPr>
          <p:cNvCxnSpPr/>
          <p:nvPr userDrawn="1"/>
        </p:nvCxnSpPr>
        <p:spPr>
          <a:xfrm>
            <a:off x="407368" y="6356350"/>
            <a:ext cx="11231786" cy="0"/>
          </a:xfrm>
          <a:prstGeom prst="line">
            <a:avLst/>
          </a:prstGeom>
          <a:noFill/>
          <a:ln w="28575" cap="flat" cmpd="sng" algn="ctr">
            <a:solidFill>
              <a:srgbClr val="042354"/>
            </a:solidFill>
            <a:prstDash val="solid"/>
          </a:ln>
          <a:effectLst/>
        </p:spPr>
      </p:cxnSp>
      <p:pic>
        <p:nvPicPr>
          <p:cNvPr id="9" name="Picture 8">
            <a:extLst>
              <a:ext uri="{FF2B5EF4-FFF2-40B4-BE49-F238E27FC236}">
                <a16:creationId xmlns:a16="http://schemas.microsoft.com/office/drawing/2014/main" id="{7A526A6E-F440-9A9A-78DA-955CB22F96AD}"/>
              </a:ext>
            </a:extLst>
          </p:cNvPr>
          <p:cNvPicPr>
            <a:picLocks noChangeAspect="1"/>
          </p:cNvPicPr>
          <p:nvPr userDrawn="1"/>
        </p:nvPicPr>
        <p:blipFill rotWithShape="1">
          <a:blip r:embed="rId2"/>
          <a:srcRect r="62854"/>
          <a:stretch/>
        </p:blipFill>
        <p:spPr>
          <a:xfrm>
            <a:off x="11085131" y="-509"/>
            <a:ext cx="948922" cy="837903"/>
          </a:xfrm>
          <a:prstGeom prst="rect">
            <a:avLst/>
          </a:prstGeom>
        </p:spPr>
      </p:pic>
    </p:spTree>
    <p:extLst>
      <p:ext uri="{BB962C8B-B14F-4D97-AF65-F5344CB8AC3E}">
        <p14:creationId xmlns:p14="http://schemas.microsoft.com/office/powerpoint/2010/main" val="150761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64B23-BF9C-054E-8C1F-F0CF4D3702DB}"/>
              </a:ext>
            </a:extLst>
          </p:cNvPr>
          <p:cNvSpPr>
            <a:spLocks noGrp="1"/>
          </p:cNvSpPr>
          <p:nvPr>
            <p:ph type="title"/>
          </p:nvPr>
        </p:nvSpPr>
        <p:spPr>
          <a:xfrm>
            <a:off x="831850" y="1709738"/>
            <a:ext cx="10515600" cy="2852737"/>
          </a:xfrm>
        </p:spPr>
        <p:txBody>
          <a:bodyPr anchor="b"/>
          <a:lstStyle>
            <a:lvl1pPr>
              <a:defRPr sz="6000">
                <a:latin typeface="+mj-lt"/>
              </a:defRPr>
            </a:lvl1pPr>
          </a:lstStyle>
          <a:p>
            <a:r>
              <a:rPr lang="en-US" dirty="0"/>
              <a:t>Click to edit Master title style</a:t>
            </a:r>
            <a:endParaRPr lang="es-PE" dirty="0"/>
          </a:p>
        </p:txBody>
      </p:sp>
      <p:sp>
        <p:nvSpPr>
          <p:cNvPr id="3" name="Text Placeholder 2">
            <a:extLst>
              <a:ext uri="{FF2B5EF4-FFF2-40B4-BE49-F238E27FC236}">
                <a16:creationId xmlns:a16="http://schemas.microsoft.com/office/drawing/2014/main" id="{22D3F51A-D264-89ED-CCE4-99CBA2E223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AF5088-CD0E-751E-206B-02D858B0E131}"/>
              </a:ext>
            </a:extLst>
          </p:cNvPr>
          <p:cNvSpPr>
            <a:spLocks noGrp="1"/>
          </p:cNvSpPr>
          <p:nvPr>
            <p:ph type="dt" sz="half" idx="10"/>
          </p:nvPr>
        </p:nvSpPr>
        <p:spPr/>
        <p:txBody>
          <a:bodyPr/>
          <a:lstStyle/>
          <a:p>
            <a:fld id="{59FCD028-A94D-4E58-9C1F-BDC6E6DA1495}" type="datetimeFigureOut">
              <a:rPr lang="es-PE" smtClean="0"/>
              <a:t>1/08/2024</a:t>
            </a:fld>
            <a:endParaRPr lang="es-PE"/>
          </a:p>
        </p:txBody>
      </p:sp>
      <p:sp>
        <p:nvSpPr>
          <p:cNvPr id="5" name="Footer Placeholder 4">
            <a:extLst>
              <a:ext uri="{FF2B5EF4-FFF2-40B4-BE49-F238E27FC236}">
                <a16:creationId xmlns:a16="http://schemas.microsoft.com/office/drawing/2014/main" id="{A2BBD662-986D-E305-EF80-BEA0EF9DBA12}"/>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7834E556-8BFD-657B-D9F1-EB7C9D12BF97}"/>
              </a:ext>
            </a:extLst>
          </p:cNvPr>
          <p:cNvSpPr>
            <a:spLocks noGrp="1"/>
          </p:cNvSpPr>
          <p:nvPr>
            <p:ph type="sldNum" sz="quarter" idx="12"/>
          </p:nvPr>
        </p:nvSpPr>
        <p:spPr/>
        <p:txBody>
          <a:bodyPr/>
          <a:lstStyle/>
          <a:p>
            <a:fld id="{12ED22D7-BC5D-4A8E-96C7-B1624C77326A}" type="slidenum">
              <a:rPr lang="es-PE" smtClean="0"/>
              <a:t>‹#›</a:t>
            </a:fld>
            <a:endParaRPr lang="es-PE"/>
          </a:p>
        </p:txBody>
      </p:sp>
    </p:spTree>
    <p:extLst>
      <p:ext uri="{BB962C8B-B14F-4D97-AF65-F5344CB8AC3E}">
        <p14:creationId xmlns:p14="http://schemas.microsoft.com/office/powerpoint/2010/main" val="391813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F5A8-6AEA-7BF4-7A4C-9874DDD2B92E}"/>
              </a:ext>
            </a:extLst>
          </p:cNvPr>
          <p:cNvSpPr>
            <a:spLocks noGrp="1"/>
          </p:cNvSpPr>
          <p:nvPr>
            <p:ph type="title"/>
          </p:nvPr>
        </p:nvSpPr>
        <p:spPr/>
        <p:txBody>
          <a:bodyPr/>
          <a:lstStyle>
            <a:lvl1pPr>
              <a:defRPr>
                <a:solidFill>
                  <a:srgbClr val="042354"/>
                </a:solidFill>
              </a:defRPr>
            </a:lvl1pPr>
          </a:lstStyle>
          <a:p>
            <a:r>
              <a:rPr lang="en-US"/>
              <a:t>Click to edit Master title style</a:t>
            </a:r>
            <a:endParaRPr lang="es-PE"/>
          </a:p>
        </p:txBody>
      </p:sp>
      <p:sp>
        <p:nvSpPr>
          <p:cNvPr id="3" name="Content Placeholder 2">
            <a:extLst>
              <a:ext uri="{FF2B5EF4-FFF2-40B4-BE49-F238E27FC236}">
                <a16:creationId xmlns:a16="http://schemas.microsoft.com/office/drawing/2014/main" id="{BD56A010-D6E6-F2C6-9C31-7A16DDDA2784}"/>
              </a:ext>
            </a:extLst>
          </p:cNvPr>
          <p:cNvSpPr>
            <a:spLocks noGrp="1"/>
          </p:cNvSpPr>
          <p:nvPr>
            <p:ph sz="half" idx="1"/>
          </p:nvPr>
        </p:nvSpPr>
        <p:spPr>
          <a:xfrm>
            <a:off x="838200" y="1825625"/>
            <a:ext cx="5181600" cy="435133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PE" dirty="0"/>
          </a:p>
        </p:txBody>
      </p:sp>
      <p:sp>
        <p:nvSpPr>
          <p:cNvPr id="4" name="Content Placeholder 3">
            <a:extLst>
              <a:ext uri="{FF2B5EF4-FFF2-40B4-BE49-F238E27FC236}">
                <a16:creationId xmlns:a16="http://schemas.microsoft.com/office/drawing/2014/main" id="{DACB9BD4-270B-9EF7-3CE5-B2381A34CB64}"/>
              </a:ext>
            </a:extLst>
          </p:cNvPr>
          <p:cNvSpPr>
            <a:spLocks noGrp="1"/>
          </p:cNvSpPr>
          <p:nvPr>
            <p:ph sz="half" idx="2"/>
          </p:nvPr>
        </p:nvSpPr>
        <p:spPr>
          <a:xfrm>
            <a:off x="6172200" y="1825625"/>
            <a:ext cx="5181600" cy="435133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Date Placeholder 4">
            <a:extLst>
              <a:ext uri="{FF2B5EF4-FFF2-40B4-BE49-F238E27FC236}">
                <a16:creationId xmlns:a16="http://schemas.microsoft.com/office/drawing/2014/main" id="{CF08A097-8B4E-9FC7-E8FF-3BEC19BD61D0}"/>
              </a:ext>
            </a:extLst>
          </p:cNvPr>
          <p:cNvSpPr>
            <a:spLocks noGrp="1"/>
          </p:cNvSpPr>
          <p:nvPr>
            <p:ph type="dt" sz="half" idx="10"/>
          </p:nvPr>
        </p:nvSpPr>
        <p:spPr/>
        <p:txBody>
          <a:bodyPr/>
          <a:lstStyle/>
          <a:p>
            <a:fld id="{59FCD028-A94D-4E58-9C1F-BDC6E6DA1495}" type="datetimeFigureOut">
              <a:rPr lang="es-PE" smtClean="0"/>
              <a:t>1/08/2024</a:t>
            </a:fld>
            <a:endParaRPr lang="es-PE"/>
          </a:p>
        </p:txBody>
      </p:sp>
      <p:sp>
        <p:nvSpPr>
          <p:cNvPr id="6" name="Footer Placeholder 5">
            <a:extLst>
              <a:ext uri="{FF2B5EF4-FFF2-40B4-BE49-F238E27FC236}">
                <a16:creationId xmlns:a16="http://schemas.microsoft.com/office/drawing/2014/main" id="{89048AB5-A03B-EFE3-7054-04EC014D81C5}"/>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B94C7DAE-A377-3ED0-A9DB-88A1058976A1}"/>
              </a:ext>
            </a:extLst>
          </p:cNvPr>
          <p:cNvSpPr>
            <a:spLocks noGrp="1"/>
          </p:cNvSpPr>
          <p:nvPr>
            <p:ph type="sldNum" sz="quarter" idx="12"/>
          </p:nvPr>
        </p:nvSpPr>
        <p:spPr/>
        <p:txBody>
          <a:bodyPr/>
          <a:lstStyle/>
          <a:p>
            <a:fld id="{12ED22D7-BC5D-4A8E-96C7-B1624C77326A}" type="slidenum">
              <a:rPr lang="es-PE" smtClean="0"/>
              <a:t>‹#›</a:t>
            </a:fld>
            <a:endParaRPr lang="es-PE"/>
          </a:p>
        </p:txBody>
      </p:sp>
      <p:cxnSp>
        <p:nvCxnSpPr>
          <p:cNvPr id="8" name="6 Conector recto">
            <a:extLst>
              <a:ext uri="{FF2B5EF4-FFF2-40B4-BE49-F238E27FC236}">
                <a16:creationId xmlns:a16="http://schemas.microsoft.com/office/drawing/2014/main" id="{0111C280-A387-4C8A-4D12-DCC86A0B7BFA}"/>
              </a:ext>
            </a:extLst>
          </p:cNvPr>
          <p:cNvCxnSpPr/>
          <p:nvPr userDrawn="1"/>
        </p:nvCxnSpPr>
        <p:spPr>
          <a:xfrm>
            <a:off x="407368" y="431772"/>
            <a:ext cx="11231786" cy="0"/>
          </a:xfrm>
          <a:prstGeom prst="line">
            <a:avLst/>
          </a:prstGeom>
          <a:noFill/>
          <a:ln w="28575" cap="flat" cmpd="sng" algn="ctr">
            <a:solidFill>
              <a:srgbClr val="042354"/>
            </a:solidFill>
            <a:prstDash val="solid"/>
          </a:ln>
          <a:effectLst/>
        </p:spPr>
      </p:cxnSp>
      <p:cxnSp>
        <p:nvCxnSpPr>
          <p:cNvPr id="9" name="6 Conector recto">
            <a:extLst>
              <a:ext uri="{FF2B5EF4-FFF2-40B4-BE49-F238E27FC236}">
                <a16:creationId xmlns:a16="http://schemas.microsoft.com/office/drawing/2014/main" id="{6C82CFEE-1A09-3E30-BBD5-93547BCB5570}"/>
              </a:ext>
            </a:extLst>
          </p:cNvPr>
          <p:cNvCxnSpPr/>
          <p:nvPr userDrawn="1"/>
        </p:nvCxnSpPr>
        <p:spPr>
          <a:xfrm>
            <a:off x="407368" y="6356350"/>
            <a:ext cx="11231786" cy="0"/>
          </a:xfrm>
          <a:prstGeom prst="line">
            <a:avLst/>
          </a:prstGeom>
          <a:noFill/>
          <a:ln w="28575" cap="flat" cmpd="sng" algn="ctr">
            <a:solidFill>
              <a:srgbClr val="042354"/>
            </a:solidFill>
            <a:prstDash val="solid"/>
          </a:ln>
          <a:effectLst/>
        </p:spPr>
      </p:cxnSp>
      <p:pic>
        <p:nvPicPr>
          <p:cNvPr id="10" name="Picture 9">
            <a:extLst>
              <a:ext uri="{FF2B5EF4-FFF2-40B4-BE49-F238E27FC236}">
                <a16:creationId xmlns:a16="http://schemas.microsoft.com/office/drawing/2014/main" id="{C62B38C0-E674-565D-C44F-D044E2044AB3}"/>
              </a:ext>
            </a:extLst>
          </p:cNvPr>
          <p:cNvPicPr>
            <a:picLocks noChangeAspect="1"/>
          </p:cNvPicPr>
          <p:nvPr userDrawn="1"/>
        </p:nvPicPr>
        <p:blipFill rotWithShape="1">
          <a:blip r:embed="rId2"/>
          <a:srcRect r="62854"/>
          <a:stretch/>
        </p:blipFill>
        <p:spPr>
          <a:xfrm>
            <a:off x="11085131" y="-509"/>
            <a:ext cx="948922" cy="837903"/>
          </a:xfrm>
          <a:prstGeom prst="rect">
            <a:avLst/>
          </a:prstGeom>
        </p:spPr>
      </p:pic>
    </p:spTree>
    <p:extLst>
      <p:ext uri="{BB962C8B-B14F-4D97-AF65-F5344CB8AC3E}">
        <p14:creationId xmlns:p14="http://schemas.microsoft.com/office/powerpoint/2010/main" val="3254259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387B-22CB-3656-6C2C-57506E5A0DD2}"/>
              </a:ext>
            </a:extLst>
          </p:cNvPr>
          <p:cNvSpPr>
            <a:spLocks noGrp="1"/>
          </p:cNvSpPr>
          <p:nvPr>
            <p:ph type="title"/>
          </p:nvPr>
        </p:nvSpPr>
        <p:spPr>
          <a:xfrm>
            <a:off x="839788" y="365125"/>
            <a:ext cx="10515600" cy="1325563"/>
          </a:xfrm>
        </p:spPr>
        <p:txBody>
          <a:bodyPr/>
          <a:lstStyle>
            <a:lvl1pPr>
              <a:defRPr>
                <a:solidFill>
                  <a:srgbClr val="042354"/>
                </a:solidFill>
                <a:latin typeface="+mj-lt"/>
              </a:defRPr>
            </a:lvl1pPr>
          </a:lstStyle>
          <a:p>
            <a:r>
              <a:rPr lang="en-US" dirty="0"/>
              <a:t>Click to edit Master title style</a:t>
            </a:r>
            <a:endParaRPr lang="es-PE" dirty="0"/>
          </a:p>
        </p:txBody>
      </p:sp>
      <p:sp>
        <p:nvSpPr>
          <p:cNvPr id="3" name="Text Placeholder 2">
            <a:extLst>
              <a:ext uri="{FF2B5EF4-FFF2-40B4-BE49-F238E27FC236}">
                <a16:creationId xmlns:a16="http://schemas.microsoft.com/office/drawing/2014/main" id="{CC3D54E1-D587-433A-3C4D-B91245FFD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3C1B03-B1A7-EA35-D765-21B071E3EDF3}"/>
              </a:ext>
            </a:extLst>
          </p:cNvPr>
          <p:cNvSpPr>
            <a:spLocks noGrp="1"/>
          </p:cNvSpPr>
          <p:nvPr>
            <p:ph sz="half" idx="2"/>
          </p:nvPr>
        </p:nvSpPr>
        <p:spPr>
          <a:xfrm>
            <a:off x="839788" y="2505075"/>
            <a:ext cx="5157787"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Text Placeholder 4">
            <a:extLst>
              <a:ext uri="{FF2B5EF4-FFF2-40B4-BE49-F238E27FC236}">
                <a16:creationId xmlns:a16="http://schemas.microsoft.com/office/drawing/2014/main" id="{120D81E5-E561-8268-D504-85D35E5C9126}"/>
              </a:ext>
            </a:extLst>
          </p:cNvPr>
          <p:cNvSpPr>
            <a:spLocks noGrp="1"/>
          </p:cNvSpPr>
          <p:nvPr>
            <p:ph type="body" sz="quarter" idx="3"/>
          </p:nvPr>
        </p:nvSpPr>
        <p:spPr>
          <a:xfrm>
            <a:off x="6172200" y="1681163"/>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292DC8-6AD2-172E-2CE6-0C0785D43FCF}"/>
              </a:ext>
            </a:extLst>
          </p:cNvPr>
          <p:cNvSpPr>
            <a:spLocks noGrp="1"/>
          </p:cNvSpPr>
          <p:nvPr>
            <p:ph sz="quarter" idx="4"/>
          </p:nvPr>
        </p:nvSpPr>
        <p:spPr>
          <a:xfrm>
            <a:off x="6172200" y="2505075"/>
            <a:ext cx="5183188" cy="3684588"/>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7" name="Date Placeholder 6">
            <a:extLst>
              <a:ext uri="{FF2B5EF4-FFF2-40B4-BE49-F238E27FC236}">
                <a16:creationId xmlns:a16="http://schemas.microsoft.com/office/drawing/2014/main" id="{0D4BD0F2-E4C0-03B3-B022-E53E4BF44BFD}"/>
              </a:ext>
            </a:extLst>
          </p:cNvPr>
          <p:cNvSpPr>
            <a:spLocks noGrp="1"/>
          </p:cNvSpPr>
          <p:nvPr>
            <p:ph type="dt" sz="half" idx="10"/>
          </p:nvPr>
        </p:nvSpPr>
        <p:spPr/>
        <p:txBody>
          <a:bodyPr/>
          <a:lstStyle/>
          <a:p>
            <a:fld id="{59FCD028-A94D-4E58-9C1F-BDC6E6DA1495}" type="datetimeFigureOut">
              <a:rPr lang="es-PE" smtClean="0"/>
              <a:t>1/08/2024</a:t>
            </a:fld>
            <a:endParaRPr lang="es-PE"/>
          </a:p>
        </p:txBody>
      </p:sp>
      <p:sp>
        <p:nvSpPr>
          <p:cNvPr id="8" name="Footer Placeholder 7">
            <a:extLst>
              <a:ext uri="{FF2B5EF4-FFF2-40B4-BE49-F238E27FC236}">
                <a16:creationId xmlns:a16="http://schemas.microsoft.com/office/drawing/2014/main" id="{CD2A222A-B2F7-6E75-4DCC-649D8466CFFE}"/>
              </a:ext>
            </a:extLst>
          </p:cNvPr>
          <p:cNvSpPr>
            <a:spLocks noGrp="1"/>
          </p:cNvSpPr>
          <p:nvPr>
            <p:ph type="ftr" sz="quarter" idx="11"/>
          </p:nvPr>
        </p:nvSpPr>
        <p:spPr/>
        <p:txBody>
          <a:bodyPr/>
          <a:lstStyle/>
          <a:p>
            <a:endParaRPr lang="es-PE"/>
          </a:p>
        </p:txBody>
      </p:sp>
      <p:sp>
        <p:nvSpPr>
          <p:cNvPr id="9" name="Slide Number Placeholder 8">
            <a:extLst>
              <a:ext uri="{FF2B5EF4-FFF2-40B4-BE49-F238E27FC236}">
                <a16:creationId xmlns:a16="http://schemas.microsoft.com/office/drawing/2014/main" id="{F3EAB023-D335-6F54-DE13-81E01FE2E0CD}"/>
              </a:ext>
            </a:extLst>
          </p:cNvPr>
          <p:cNvSpPr>
            <a:spLocks noGrp="1"/>
          </p:cNvSpPr>
          <p:nvPr>
            <p:ph type="sldNum" sz="quarter" idx="12"/>
          </p:nvPr>
        </p:nvSpPr>
        <p:spPr/>
        <p:txBody>
          <a:bodyPr/>
          <a:lstStyle/>
          <a:p>
            <a:fld id="{12ED22D7-BC5D-4A8E-96C7-B1624C77326A}" type="slidenum">
              <a:rPr lang="es-PE" smtClean="0"/>
              <a:t>‹#›</a:t>
            </a:fld>
            <a:endParaRPr lang="es-PE"/>
          </a:p>
        </p:txBody>
      </p:sp>
      <p:cxnSp>
        <p:nvCxnSpPr>
          <p:cNvPr id="10" name="6 Conector recto">
            <a:extLst>
              <a:ext uri="{FF2B5EF4-FFF2-40B4-BE49-F238E27FC236}">
                <a16:creationId xmlns:a16="http://schemas.microsoft.com/office/drawing/2014/main" id="{2E4B2A79-8BA8-EC48-E94A-C446C4619371}"/>
              </a:ext>
            </a:extLst>
          </p:cNvPr>
          <p:cNvCxnSpPr/>
          <p:nvPr userDrawn="1"/>
        </p:nvCxnSpPr>
        <p:spPr>
          <a:xfrm>
            <a:off x="407368" y="431772"/>
            <a:ext cx="11231786" cy="0"/>
          </a:xfrm>
          <a:prstGeom prst="line">
            <a:avLst/>
          </a:prstGeom>
          <a:noFill/>
          <a:ln w="28575" cap="flat" cmpd="sng" algn="ctr">
            <a:solidFill>
              <a:srgbClr val="042354"/>
            </a:solidFill>
            <a:prstDash val="solid"/>
          </a:ln>
          <a:effectLst/>
        </p:spPr>
      </p:cxnSp>
      <p:cxnSp>
        <p:nvCxnSpPr>
          <p:cNvPr id="11" name="6 Conector recto">
            <a:extLst>
              <a:ext uri="{FF2B5EF4-FFF2-40B4-BE49-F238E27FC236}">
                <a16:creationId xmlns:a16="http://schemas.microsoft.com/office/drawing/2014/main" id="{0F162386-D3CE-0D28-6FFD-2A0393FE9C56}"/>
              </a:ext>
            </a:extLst>
          </p:cNvPr>
          <p:cNvCxnSpPr/>
          <p:nvPr userDrawn="1"/>
        </p:nvCxnSpPr>
        <p:spPr>
          <a:xfrm>
            <a:off x="407368" y="6356350"/>
            <a:ext cx="11231786" cy="0"/>
          </a:xfrm>
          <a:prstGeom prst="line">
            <a:avLst/>
          </a:prstGeom>
          <a:noFill/>
          <a:ln w="28575" cap="flat" cmpd="sng" algn="ctr">
            <a:solidFill>
              <a:srgbClr val="042354"/>
            </a:solidFill>
            <a:prstDash val="solid"/>
          </a:ln>
          <a:effectLst/>
        </p:spPr>
      </p:cxnSp>
      <p:pic>
        <p:nvPicPr>
          <p:cNvPr id="12" name="Picture 11">
            <a:extLst>
              <a:ext uri="{FF2B5EF4-FFF2-40B4-BE49-F238E27FC236}">
                <a16:creationId xmlns:a16="http://schemas.microsoft.com/office/drawing/2014/main" id="{31D84AD2-BA95-3A3D-0F99-4B822AF87490}"/>
              </a:ext>
            </a:extLst>
          </p:cNvPr>
          <p:cNvPicPr>
            <a:picLocks noChangeAspect="1"/>
          </p:cNvPicPr>
          <p:nvPr userDrawn="1"/>
        </p:nvPicPr>
        <p:blipFill rotWithShape="1">
          <a:blip r:embed="rId2"/>
          <a:srcRect r="62854"/>
          <a:stretch/>
        </p:blipFill>
        <p:spPr>
          <a:xfrm>
            <a:off x="11085131" y="-509"/>
            <a:ext cx="948922" cy="837903"/>
          </a:xfrm>
          <a:prstGeom prst="rect">
            <a:avLst/>
          </a:prstGeom>
        </p:spPr>
      </p:pic>
    </p:spTree>
    <p:extLst>
      <p:ext uri="{BB962C8B-B14F-4D97-AF65-F5344CB8AC3E}">
        <p14:creationId xmlns:p14="http://schemas.microsoft.com/office/powerpoint/2010/main" val="4221806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2667-1B00-2A04-8AA4-4D55B684539E}"/>
              </a:ext>
            </a:extLst>
          </p:cNvPr>
          <p:cNvSpPr>
            <a:spLocks noGrp="1"/>
          </p:cNvSpPr>
          <p:nvPr>
            <p:ph type="title"/>
          </p:nvPr>
        </p:nvSpPr>
        <p:spPr/>
        <p:txBody>
          <a:bodyPr/>
          <a:lstStyle/>
          <a:p>
            <a:r>
              <a:rPr lang="en-US"/>
              <a:t>Click to edit Master title style</a:t>
            </a:r>
            <a:endParaRPr lang="es-PE"/>
          </a:p>
        </p:txBody>
      </p:sp>
      <p:sp>
        <p:nvSpPr>
          <p:cNvPr id="3" name="Date Placeholder 2">
            <a:extLst>
              <a:ext uri="{FF2B5EF4-FFF2-40B4-BE49-F238E27FC236}">
                <a16:creationId xmlns:a16="http://schemas.microsoft.com/office/drawing/2014/main" id="{E4A50472-6D44-9431-E542-C9FAC5901616}"/>
              </a:ext>
            </a:extLst>
          </p:cNvPr>
          <p:cNvSpPr>
            <a:spLocks noGrp="1"/>
          </p:cNvSpPr>
          <p:nvPr>
            <p:ph type="dt" sz="half" idx="10"/>
          </p:nvPr>
        </p:nvSpPr>
        <p:spPr/>
        <p:txBody>
          <a:bodyPr/>
          <a:lstStyle/>
          <a:p>
            <a:fld id="{497269AA-7F7C-44E9-9077-9233CA07DBF6}" type="datetimeFigureOut">
              <a:rPr lang="es-PE" smtClean="0"/>
              <a:t>1/08/2024</a:t>
            </a:fld>
            <a:endParaRPr lang="es-PE"/>
          </a:p>
        </p:txBody>
      </p:sp>
      <p:sp>
        <p:nvSpPr>
          <p:cNvPr id="4" name="Footer Placeholder 3">
            <a:extLst>
              <a:ext uri="{FF2B5EF4-FFF2-40B4-BE49-F238E27FC236}">
                <a16:creationId xmlns:a16="http://schemas.microsoft.com/office/drawing/2014/main" id="{D2746BB6-E118-C2C2-4173-62A5B4053743}"/>
              </a:ext>
            </a:extLst>
          </p:cNvPr>
          <p:cNvSpPr>
            <a:spLocks noGrp="1"/>
          </p:cNvSpPr>
          <p:nvPr>
            <p:ph type="ftr" sz="quarter" idx="11"/>
          </p:nvPr>
        </p:nvSpPr>
        <p:spPr/>
        <p:txBody>
          <a:bodyPr/>
          <a:lstStyle/>
          <a:p>
            <a:endParaRPr lang="es-PE"/>
          </a:p>
        </p:txBody>
      </p:sp>
      <p:sp>
        <p:nvSpPr>
          <p:cNvPr id="5" name="Slide Number Placeholder 4">
            <a:extLst>
              <a:ext uri="{FF2B5EF4-FFF2-40B4-BE49-F238E27FC236}">
                <a16:creationId xmlns:a16="http://schemas.microsoft.com/office/drawing/2014/main" id="{1A24DBE1-266D-4ADA-0474-26597E108981}"/>
              </a:ext>
            </a:extLst>
          </p:cNvPr>
          <p:cNvSpPr>
            <a:spLocks noGrp="1"/>
          </p:cNvSpPr>
          <p:nvPr>
            <p:ph type="sldNum" sz="quarter" idx="12"/>
          </p:nvPr>
        </p:nvSpPr>
        <p:spPr/>
        <p:txBody>
          <a:bodyPr/>
          <a:lstStyle/>
          <a:p>
            <a:fld id="{F63C8022-6A07-414A-8D97-1C977031A66F}" type="slidenum">
              <a:rPr lang="es-PE" smtClean="0"/>
              <a:t>‹#›</a:t>
            </a:fld>
            <a:endParaRPr lang="es-PE"/>
          </a:p>
        </p:txBody>
      </p:sp>
    </p:spTree>
    <p:extLst>
      <p:ext uri="{BB962C8B-B14F-4D97-AF65-F5344CB8AC3E}">
        <p14:creationId xmlns:p14="http://schemas.microsoft.com/office/powerpoint/2010/main" val="2131915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AI PPT" type="title">
  <p:cSld name="DAI PPT">
    <p:bg>
      <p:bgPr>
        <a:solidFill>
          <a:srgbClr val="042354"/>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1"/>
            <a:ext cx="12191983" cy="6858001"/>
          </a:xfrm>
          <a:prstGeom prst="rect">
            <a:avLst/>
          </a:prstGeom>
          <a:noFill/>
          <a:ln>
            <a:noFill/>
          </a:ln>
        </p:spPr>
      </p:pic>
      <p:sp>
        <p:nvSpPr>
          <p:cNvPr id="10" name="Google Shape;10;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s-419" smtClean="0"/>
              <a:pPr algn="l"/>
              <a:t>‹#›</a:t>
            </a:fld>
            <a:endParaRPr lang="es-419"/>
          </a:p>
        </p:txBody>
      </p:sp>
      <p:pic>
        <p:nvPicPr>
          <p:cNvPr id="11" name="Google Shape;11;p2"/>
          <p:cNvPicPr preferRelativeResize="0"/>
          <p:nvPr/>
        </p:nvPicPr>
        <p:blipFill rotWithShape="1">
          <a:blip r:embed="rId3">
            <a:alphaModFix/>
          </a:blip>
          <a:srcRect r="764"/>
          <a:stretch/>
        </p:blipFill>
        <p:spPr>
          <a:xfrm>
            <a:off x="800733" y="493734"/>
            <a:ext cx="3478432" cy="893367"/>
          </a:xfrm>
          <a:prstGeom prst="rect">
            <a:avLst/>
          </a:prstGeom>
          <a:noFill/>
          <a:ln>
            <a:noFill/>
          </a:ln>
        </p:spPr>
      </p:pic>
      <p:pic>
        <p:nvPicPr>
          <p:cNvPr id="12" name="Google Shape;12;p2"/>
          <p:cNvPicPr preferRelativeResize="0"/>
          <p:nvPr/>
        </p:nvPicPr>
        <p:blipFill rotWithShape="1">
          <a:blip r:embed="rId4">
            <a:alphaModFix/>
          </a:blip>
          <a:srcRect l="21121" t="20225" r="21092" b="22150"/>
          <a:stretch/>
        </p:blipFill>
        <p:spPr>
          <a:xfrm>
            <a:off x="1" y="5573901"/>
            <a:ext cx="1171865" cy="1168535"/>
          </a:xfrm>
          <a:prstGeom prst="rect">
            <a:avLst/>
          </a:prstGeom>
          <a:noFill/>
          <a:ln>
            <a:noFill/>
          </a:ln>
        </p:spPr>
      </p:pic>
      <p:pic>
        <p:nvPicPr>
          <p:cNvPr id="13" name="Google Shape;13;p2"/>
          <p:cNvPicPr preferRelativeResize="0"/>
          <p:nvPr/>
        </p:nvPicPr>
        <p:blipFill rotWithShape="1">
          <a:blip r:embed="rId5">
            <a:alphaModFix/>
          </a:blip>
          <a:srcRect l="20437" t="16634" r="20749" b="49082"/>
          <a:stretch/>
        </p:blipFill>
        <p:spPr>
          <a:xfrm rot="10800000" flipH="1">
            <a:off x="10440667" y="1"/>
            <a:ext cx="1422868" cy="829399"/>
          </a:xfrm>
          <a:prstGeom prst="rect">
            <a:avLst/>
          </a:prstGeom>
          <a:noFill/>
          <a:ln>
            <a:noFill/>
          </a:ln>
        </p:spPr>
      </p:pic>
      <p:sp>
        <p:nvSpPr>
          <p:cNvPr id="14" name="Google Shape;14;p2"/>
          <p:cNvSpPr txBox="1"/>
          <p:nvPr/>
        </p:nvSpPr>
        <p:spPr>
          <a:xfrm>
            <a:off x="1291000" y="3022133"/>
            <a:ext cx="731600" cy="599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2400">
              <a:solidFill>
                <a:schemeClr val="dk2"/>
              </a:solidFill>
            </a:endParaRPr>
          </a:p>
        </p:txBody>
      </p:sp>
    </p:spTree>
    <p:extLst>
      <p:ext uri="{BB962C8B-B14F-4D97-AF65-F5344CB8AC3E}">
        <p14:creationId xmlns:p14="http://schemas.microsoft.com/office/powerpoint/2010/main" val="219003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parador 1">
  <p:cSld name="Separador 1">
    <p:bg>
      <p:bgPr>
        <a:solidFill>
          <a:srgbClr val="2841DD"/>
        </a:solidFill>
        <a:effectLst/>
      </p:bgPr>
    </p:bg>
    <p:spTree>
      <p:nvGrpSpPr>
        <p:cNvPr id="1" name="Shape 69"/>
        <p:cNvGrpSpPr/>
        <p:nvPr/>
      </p:nvGrpSpPr>
      <p:grpSpPr>
        <a:xfrm>
          <a:off x="0" y="0"/>
          <a:ext cx="0" cy="0"/>
          <a:chOff x="0" y="0"/>
          <a:chExt cx="0" cy="0"/>
        </a:xfrm>
      </p:grpSpPr>
      <p:pic>
        <p:nvPicPr>
          <p:cNvPr id="70" name="Google Shape;70;p9"/>
          <p:cNvPicPr preferRelativeResize="0"/>
          <p:nvPr/>
        </p:nvPicPr>
        <p:blipFill rotWithShape="1">
          <a:blip r:embed="rId2">
            <a:alphaModFix amt="60000"/>
          </a:blip>
          <a:srcRect l="-1976" r="11314" b="6524"/>
          <a:stretch/>
        </p:blipFill>
        <p:spPr>
          <a:xfrm>
            <a:off x="2219834" y="1"/>
            <a:ext cx="9972169" cy="6857999"/>
          </a:xfrm>
          <a:prstGeom prst="rect">
            <a:avLst/>
          </a:prstGeom>
          <a:noFill/>
          <a:ln>
            <a:noFill/>
          </a:ln>
        </p:spPr>
      </p:pic>
      <p:sp>
        <p:nvSpPr>
          <p:cNvPr id="71" name="Google Shape;71;p9"/>
          <p:cNvSpPr/>
          <p:nvPr/>
        </p:nvSpPr>
        <p:spPr>
          <a:xfrm>
            <a:off x="0" y="0"/>
            <a:ext cx="3964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72" name="Google Shape;72;p9"/>
          <p:cNvSpPr/>
          <p:nvPr/>
        </p:nvSpPr>
        <p:spPr>
          <a:xfrm>
            <a:off x="1699833" y="2386133"/>
            <a:ext cx="2892400" cy="2518000"/>
          </a:xfrm>
          <a:prstGeom prst="pie">
            <a:avLst>
              <a:gd name="adj1" fmla="val 5375995"/>
              <a:gd name="adj2" fmla="val 10797797"/>
            </a:avLst>
          </a:prstGeom>
          <a:solidFill>
            <a:srgbClr val="2841D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73" name="Google Shape;73;p9"/>
          <p:cNvSpPr txBox="1"/>
          <p:nvPr/>
        </p:nvSpPr>
        <p:spPr>
          <a:xfrm>
            <a:off x="1195133" y="2920999"/>
            <a:ext cx="2611600" cy="1348400"/>
          </a:xfrm>
          <a:prstGeom prst="rect">
            <a:avLst/>
          </a:prstGeom>
          <a:noFill/>
          <a:ln>
            <a:noFill/>
          </a:ln>
        </p:spPr>
        <p:txBody>
          <a:bodyPr spcFirstLastPara="1" wrap="square" lIns="121900" tIns="121900" rIns="121900" bIns="121900" anchor="ctr" anchorCtr="0">
            <a:noAutofit/>
          </a:bodyPr>
          <a:lstStyle/>
          <a:p>
            <a:pPr marL="0" lvl="0" indent="0" algn="ctr" rtl="0">
              <a:lnSpc>
                <a:spcPct val="110000"/>
              </a:lnSpc>
              <a:spcBef>
                <a:spcPts val="0"/>
              </a:spcBef>
              <a:spcAft>
                <a:spcPts val="0"/>
              </a:spcAft>
              <a:buSzPts val="852"/>
              <a:buNone/>
            </a:pPr>
            <a:r>
              <a:rPr lang="es-419" sz="12800" b="1">
                <a:latin typeface="Montserrat"/>
                <a:ea typeface="Montserrat"/>
                <a:cs typeface="Montserrat"/>
                <a:sym typeface="Montserrat"/>
              </a:rPr>
              <a:t>1.</a:t>
            </a:r>
            <a:endParaRPr sz="12800">
              <a:latin typeface="Montserrat"/>
              <a:ea typeface="Montserrat"/>
              <a:cs typeface="Montserrat"/>
              <a:sym typeface="Montserrat"/>
            </a:endParaRPr>
          </a:p>
        </p:txBody>
      </p:sp>
    </p:spTree>
    <p:extLst>
      <p:ext uri="{BB962C8B-B14F-4D97-AF65-F5344CB8AC3E}">
        <p14:creationId xmlns:p14="http://schemas.microsoft.com/office/powerpoint/2010/main" val="198515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parador 2">
  <p:cSld name="Separador 2">
    <p:bg>
      <p:bgPr>
        <a:solidFill>
          <a:srgbClr val="41B9E4"/>
        </a:solidFill>
        <a:effectLst/>
      </p:bgPr>
    </p:bg>
    <p:spTree>
      <p:nvGrpSpPr>
        <p:cNvPr id="1" name="Shape 74"/>
        <p:cNvGrpSpPr/>
        <p:nvPr/>
      </p:nvGrpSpPr>
      <p:grpSpPr>
        <a:xfrm>
          <a:off x="0" y="0"/>
          <a:ext cx="0" cy="0"/>
          <a:chOff x="0" y="0"/>
          <a:chExt cx="0" cy="0"/>
        </a:xfrm>
      </p:grpSpPr>
      <p:pic>
        <p:nvPicPr>
          <p:cNvPr id="75" name="Google Shape;75;p10"/>
          <p:cNvPicPr preferRelativeResize="0"/>
          <p:nvPr/>
        </p:nvPicPr>
        <p:blipFill rotWithShape="1">
          <a:blip r:embed="rId2">
            <a:alphaModFix amt="60000"/>
          </a:blip>
          <a:srcRect l="20061" t="9089" r="6533" b="12620"/>
          <a:stretch/>
        </p:blipFill>
        <p:spPr>
          <a:xfrm>
            <a:off x="2551767" y="1"/>
            <a:ext cx="9640236" cy="6857999"/>
          </a:xfrm>
          <a:prstGeom prst="rect">
            <a:avLst/>
          </a:prstGeom>
          <a:noFill/>
          <a:ln>
            <a:noFill/>
          </a:ln>
        </p:spPr>
      </p:pic>
      <p:sp>
        <p:nvSpPr>
          <p:cNvPr id="76" name="Google Shape;76;p10"/>
          <p:cNvSpPr/>
          <p:nvPr/>
        </p:nvSpPr>
        <p:spPr>
          <a:xfrm>
            <a:off x="1965667" y="3429000"/>
            <a:ext cx="1182000" cy="1182000"/>
          </a:xfrm>
          <a:prstGeom prst="ellipse">
            <a:avLst/>
          </a:prstGeom>
          <a:solidFill>
            <a:srgbClr val="41B9E4"/>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77" name="Google Shape;77;p10"/>
          <p:cNvSpPr/>
          <p:nvPr/>
        </p:nvSpPr>
        <p:spPr>
          <a:xfrm>
            <a:off x="0" y="0"/>
            <a:ext cx="3964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78" name="Google Shape;78;p10"/>
          <p:cNvSpPr/>
          <p:nvPr/>
        </p:nvSpPr>
        <p:spPr>
          <a:xfrm>
            <a:off x="1933367" y="3429000"/>
            <a:ext cx="1389200" cy="1389200"/>
          </a:xfrm>
          <a:prstGeom prst="rect">
            <a:avLst/>
          </a:prstGeom>
          <a:solidFill>
            <a:srgbClr val="41B9E4"/>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79" name="Google Shape;79;p10"/>
          <p:cNvSpPr txBox="1"/>
          <p:nvPr/>
        </p:nvSpPr>
        <p:spPr>
          <a:xfrm>
            <a:off x="1062260" y="2780424"/>
            <a:ext cx="2611600" cy="1485200"/>
          </a:xfrm>
          <a:prstGeom prst="rect">
            <a:avLst/>
          </a:prstGeom>
          <a:noFill/>
          <a:ln>
            <a:noFill/>
          </a:ln>
        </p:spPr>
        <p:txBody>
          <a:bodyPr spcFirstLastPara="1" wrap="square" lIns="121900" tIns="121900" rIns="121900" bIns="121900" anchor="ctr" anchorCtr="0">
            <a:noAutofit/>
          </a:bodyPr>
          <a:lstStyle/>
          <a:p>
            <a:pPr marL="0" lvl="0" indent="0" algn="ctr" rtl="0">
              <a:lnSpc>
                <a:spcPct val="110000"/>
              </a:lnSpc>
              <a:spcBef>
                <a:spcPts val="0"/>
              </a:spcBef>
              <a:spcAft>
                <a:spcPts val="0"/>
              </a:spcAft>
              <a:buSzPts val="852"/>
              <a:buNone/>
            </a:pPr>
            <a:r>
              <a:rPr lang="es-419" sz="12800" b="1">
                <a:latin typeface="Montserrat"/>
                <a:ea typeface="Montserrat"/>
                <a:cs typeface="Montserrat"/>
                <a:sym typeface="Montserrat"/>
              </a:rPr>
              <a:t>2.</a:t>
            </a:r>
            <a:endParaRPr sz="12800">
              <a:latin typeface="Montserrat"/>
              <a:ea typeface="Montserrat"/>
              <a:cs typeface="Montserrat"/>
              <a:sym typeface="Montserrat"/>
            </a:endParaRPr>
          </a:p>
        </p:txBody>
      </p:sp>
    </p:spTree>
    <p:extLst>
      <p:ext uri="{BB962C8B-B14F-4D97-AF65-F5344CB8AC3E}">
        <p14:creationId xmlns:p14="http://schemas.microsoft.com/office/powerpoint/2010/main" val="3127169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4051A0-FF53-3FFC-BD4B-C3FC83FE84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E"/>
          </a:p>
        </p:txBody>
      </p:sp>
      <p:sp>
        <p:nvSpPr>
          <p:cNvPr id="3" name="Text Placeholder 2">
            <a:extLst>
              <a:ext uri="{FF2B5EF4-FFF2-40B4-BE49-F238E27FC236}">
                <a16:creationId xmlns:a16="http://schemas.microsoft.com/office/drawing/2014/main" id="{7BDF0233-9C61-0E87-A7A8-F08FF0C3D2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36B478F1-22A9-6065-87AD-8BB1CD3A27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59FCD028-A94D-4E58-9C1F-BDC6E6DA1495}" type="datetimeFigureOut">
              <a:rPr lang="es-PE" smtClean="0"/>
              <a:pPr/>
              <a:t>1/08/2024</a:t>
            </a:fld>
            <a:endParaRPr lang="es-PE"/>
          </a:p>
        </p:txBody>
      </p:sp>
      <p:sp>
        <p:nvSpPr>
          <p:cNvPr id="5" name="Footer Placeholder 4">
            <a:extLst>
              <a:ext uri="{FF2B5EF4-FFF2-40B4-BE49-F238E27FC236}">
                <a16:creationId xmlns:a16="http://schemas.microsoft.com/office/drawing/2014/main" id="{8D3262CB-E681-5999-7F40-BE3BD682F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s-PE"/>
          </a:p>
        </p:txBody>
      </p:sp>
      <p:sp>
        <p:nvSpPr>
          <p:cNvPr id="6" name="Slide Number Placeholder 5">
            <a:extLst>
              <a:ext uri="{FF2B5EF4-FFF2-40B4-BE49-F238E27FC236}">
                <a16:creationId xmlns:a16="http://schemas.microsoft.com/office/drawing/2014/main" id="{7DA66245-DF16-E029-1F09-7C5466681A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12ED22D7-BC5D-4A8E-96C7-B1624C77326A}" type="slidenum">
              <a:rPr lang="es-PE" smtClean="0"/>
              <a:pPr/>
              <a:t>‹#›</a:t>
            </a:fld>
            <a:endParaRPr lang="es-PE"/>
          </a:p>
        </p:txBody>
      </p:sp>
    </p:spTree>
    <p:extLst>
      <p:ext uri="{BB962C8B-B14F-4D97-AF65-F5344CB8AC3E}">
        <p14:creationId xmlns:p14="http://schemas.microsoft.com/office/powerpoint/2010/main" val="2842077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6.png"/><Relationship Id="rId4"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7.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mailto:a20234215@pucp.edu.pe"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rot="-506">
            <a:off x="1216100" y="2708797"/>
            <a:ext cx="5432800" cy="1889200"/>
          </a:xfrm>
          <a:prstGeom prst="rect">
            <a:avLst/>
          </a:prstGeom>
          <a:noFill/>
          <a:ln>
            <a:noFill/>
          </a:ln>
        </p:spPr>
        <p:txBody>
          <a:bodyPr spcFirstLastPara="1" wrap="square" lIns="121900" tIns="121900" rIns="121900" bIns="121900" anchor="t" anchorCtr="0">
            <a:noAutofit/>
          </a:bodyPr>
          <a:lstStyle/>
          <a:p>
            <a:pPr>
              <a:lnSpc>
                <a:spcPct val="115000"/>
              </a:lnSpc>
            </a:pPr>
            <a:r>
              <a:rPr lang="es-419" sz="5067" b="1" dirty="0">
                <a:solidFill>
                  <a:srgbClr val="FFFFFF"/>
                </a:solidFill>
                <a:latin typeface="Montserrat"/>
                <a:ea typeface="Montserrat"/>
                <a:cs typeface="Montserrat"/>
                <a:sym typeface="Montserrat"/>
              </a:rPr>
              <a:t>Entendiendo los modelos de difusión</a:t>
            </a:r>
            <a:endParaRPr sz="5067" b="1" dirty="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DEF8-3308-C61A-AD8F-8BB7F2ED6163}"/>
              </a:ext>
            </a:extLst>
          </p:cNvPr>
          <p:cNvSpPr>
            <a:spLocks noGrp="1"/>
          </p:cNvSpPr>
          <p:nvPr>
            <p:ph type="title"/>
          </p:nvPr>
        </p:nvSpPr>
        <p:spPr/>
        <p:txBody>
          <a:bodyPr/>
          <a:lstStyle/>
          <a:p>
            <a:pPr algn="ctr"/>
            <a:r>
              <a:rPr lang="es-PE" b="1" dirty="0"/>
              <a:t>La Influencia de los Transformers</a:t>
            </a:r>
          </a:p>
        </p:txBody>
      </p:sp>
      <p:sp>
        <p:nvSpPr>
          <p:cNvPr id="3" name="Content Placeholder 2">
            <a:extLst>
              <a:ext uri="{FF2B5EF4-FFF2-40B4-BE49-F238E27FC236}">
                <a16:creationId xmlns:a16="http://schemas.microsoft.com/office/drawing/2014/main" id="{465AE7F6-195E-803C-B3B7-8A2EF1FC277A}"/>
              </a:ext>
            </a:extLst>
          </p:cNvPr>
          <p:cNvSpPr>
            <a:spLocks noGrp="1"/>
          </p:cNvSpPr>
          <p:nvPr>
            <p:ph idx="1"/>
          </p:nvPr>
        </p:nvSpPr>
        <p:spPr>
          <a:xfrm>
            <a:off x="6727371" y="1800808"/>
            <a:ext cx="4626429" cy="4401944"/>
          </a:xfrm>
        </p:spPr>
        <p:txBody>
          <a:bodyPr>
            <a:normAutofit fontScale="62500" lnSpcReduction="20000"/>
          </a:bodyPr>
          <a:lstStyle/>
          <a:p>
            <a:pPr marL="0" indent="0">
              <a:buNone/>
            </a:pPr>
            <a:r>
              <a:rPr lang="es-ES" b="1" u="sng" dirty="0">
                <a:latin typeface="Calibri Light (Headings)"/>
              </a:rPr>
              <a:t>Primeros Modelos de DDPM (2015-2016):</a:t>
            </a:r>
          </a:p>
          <a:p>
            <a:pPr>
              <a:buFont typeface="Wingdings" panose="05000000000000000000" pitchFamily="2" charset="2"/>
              <a:buChar char="v"/>
            </a:pPr>
            <a:r>
              <a:rPr lang="es-ES" dirty="0">
                <a:latin typeface="Calibri Light (Headings)"/>
              </a:rPr>
              <a:t>Inicio con modelos simples de DDPM, centrados en demostrar la viabilidad de la difusión de ruido en la generación de datos.</a:t>
            </a:r>
          </a:p>
          <a:p>
            <a:pPr marL="0" indent="0">
              <a:buNone/>
            </a:pPr>
            <a:r>
              <a:rPr lang="es-ES" b="1" u="sng" dirty="0">
                <a:latin typeface="Calibri Light (Headings)"/>
              </a:rPr>
              <a:t>Aparición de los Transformers (2017):</a:t>
            </a:r>
          </a:p>
          <a:p>
            <a:pPr>
              <a:buFont typeface="Wingdings" panose="05000000000000000000" pitchFamily="2" charset="2"/>
              <a:buChar char="v"/>
            </a:pPr>
            <a:r>
              <a:rPr lang="es-ES" dirty="0">
                <a:latin typeface="Calibri Light (Headings)"/>
              </a:rPr>
              <a:t>Lanzamiento de los Transformers, revolucionando el manejo de secuencias de datos y parámetros en aprendizaje profundo.</a:t>
            </a:r>
          </a:p>
          <a:p>
            <a:pPr marL="0" indent="0">
              <a:buNone/>
            </a:pPr>
            <a:r>
              <a:rPr lang="es-ES" b="1" u="sng" dirty="0">
                <a:latin typeface="Calibri Light (Headings)"/>
              </a:rPr>
              <a:t>Inspiración y Cambio de Paradigma (2018-2019):</a:t>
            </a:r>
          </a:p>
          <a:p>
            <a:pPr>
              <a:buFont typeface="Wingdings" panose="05000000000000000000" pitchFamily="2" charset="2"/>
              <a:buChar char="v"/>
            </a:pPr>
            <a:r>
              <a:rPr lang="es-ES" dirty="0">
                <a:latin typeface="Calibri Light (Headings)"/>
              </a:rPr>
              <a:t>El éxito de los Transformers inspira una nueva dirección en el diseño de modelos, incluyendo </a:t>
            </a:r>
            <a:r>
              <a:rPr lang="es-ES" dirty="0" err="1">
                <a:latin typeface="Calibri Light (Headings)"/>
              </a:rPr>
              <a:t>DDPMs</a:t>
            </a:r>
            <a:r>
              <a:rPr lang="es-ES" dirty="0">
                <a:latin typeface="Calibri Light (Headings)"/>
              </a:rPr>
              <a:t>, hacia estructuras más complejas y de mayor escala.</a:t>
            </a:r>
          </a:p>
          <a:p>
            <a:pPr>
              <a:buFont typeface="Wingdings" panose="05000000000000000000" pitchFamily="2" charset="2"/>
              <a:buChar char="v"/>
            </a:pPr>
            <a:r>
              <a:rPr lang="es-ES" dirty="0">
                <a:latin typeface="Calibri Light (Headings)"/>
              </a:rPr>
              <a:t>Este período establece las bases para investigaciones futuras en </a:t>
            </a:r>
            <a:r>
              <a:rPr lang="es-ES" dirty="0" err="1">
                <a:latin typeface="Calibri Light (Headings)"/>
              </a:rPr>
              <a:t>DDPMs</a:t>
            </a:r>
            <a:r>
              <a:rPr lang="es-ES" dirty="0">
                <a:latin typeface="Calibri Light (Headings)"/>
              </a:rPr>
              <a:t>, marcando el inicio de una era de modelos más grandes y computacionalmente intensivos.</a:t>
            </a:r>
          </a:p>
          <a:p>
            <a:pPr>
              <a:buFont typeface="Wingdings" panose="05000000000000000000" pitchFamily="2" charset="2"/>
              <a:buChar char="v"/>
            </a:pPr>
            <a:endParaRPr lang="es-PE" dirty="0">
              <a:latin typeface="Calibri Light (Headings)"/>
            </a:endParaRPr>
          </a:p>
        </p:txBody>
      </p:sp>
      <p:pic>
        <p:nvPicPr>
          <p:cNvPr id="5" name="Picture 4">
            <a:extLst>
              <a:ext uri="{FF2B5EF4-FFF2-40B4-BE49-F238E27FC236}">
                <a16:creationId xmlns:a16="http://schemas.microsoft.com/office/drawing/2014/main" id="{C9029B55-14AD-0E5F-0DDF-C5BBF7B05F82}"/>
              </a:ext>
            </a:extLst>
          </p:cNvPr>
          <p:cNvPicPr>
            <a:picLocks noChangeAspect="1"/>
          </p:cNvPicPr>
          <p:nvPr/>
        </p:nvPicPr>
        <p:blipFill>
          <a:blip r:embed="rId2"/>
          <a:stretch>
            <a:fillRect/>
          </a:stretch>
        </p:blipFill>
        <p:spPr>
          <a:xfrm>
            <a:off x="554994" y="1467395"/>
            <a:ext cx="5875529" cy="4709568"/>
          </a:xfrm>
          <a:prstGeom prst="rect">
            <a:avLst/>
          </a:prstGeom>
        </p:spPr>
      </p:pic>
    </p:spTree>
    <p:extLst>
      <p:ext uri="{BB962C8B-B14F-4D97-AF65-F5344CB8AC3E}">
        <p14:creationId xmlns:p14="http://schemas.microsoft.com/office/powerpoint/2010/main" val="3279264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7C63-1016-E7E1-CE37-F0272C18E4AF}"/>
              </a:ext>
            </a:extLst>
          </p:cNvPr>
          <p:cNvSpPr>
            <a:spLocks noGrp="1"/>
          </p:cNvSpPr>
          <p:nvPr>
            <p:ph type="title"/>
          </p:nvPr>
        </p:nvSpPr>
        <p:spPr/>
        <p:txBody>
          <a:bodyPr/>
          <a:lstStyle/>
          <a:p>
            <a:pPr algn="ctr"/>
            <a:r>
              <a:rPr lang="es-PE" b="1" dirty="0"/>
              <a:t>Aumento Exponencial de Parámetros</a:t>
            </a:r>
          </a:p>
        </p:txBody>
      </p:sp>
      <p:sp>
        <p:nvSpPr>
          <p:cNvPr id="3" name="Content Placeholder 2">
            <a:extLst>
              <a:ext uri="{FF2B5EF4-FFF2-40B4-BE49-F238E27FC236}">
                <a16:creationId xmlns:a16="http://schemas.microsoft.com/office/drawing/2014/main" id="{1E8F81E4-D1E4-E339-E96C-C3AAB318E19F}"/>
              </a:ext>
            </a:extLst>
          </p:cNvPr>
          <p:cNvSpPr>
            <a:spLocks noGrp="1"/>
          </p:cNvSpPr>
          <p:nvPr>
            <p:ph idx="1"/>
          </p:nvPr>
        </p:nvSpPr>
        <p:spPr/>
        <p:txBody>
          <a:bodyPr/>
          <a:lstStyle/>
          <a:p>
            <a:endParaRPr lang="es-PE"/>
          </a:p>
        </p:txBody>
      </p:sp>
      <p:pic>
        <p:nvPicPr>
          <p:cNvPr id="4" name="Picture 3">
            <a:extLst>
              <a:ext uri="{FF2B5EF4-FFF2-40B4-BE49-F238E27FC236}">
                <a16:creationId xmlns:a16="http://schemas.microsoft.com/office/drawing/2014/main" id="{4F70C142-F31F-6DB1-0472-49CF72C255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7490" y="1602601"/>
            <a:ext cx="9688513" cy="4574362"/>
          </a:xfrm>
          <a:prstGeom prst="rect">
            <a:avLst/>
          </a:prstGeom>
        </p:spPr>
      </p:pic>
      <p:sp>
        <p:nvSpPr>
          <p:cNvPr id="5" name="TextBox 4">
            <a:extLst>
              <a:ext uri="{FF2B5EF4-FFF2-40B4-BE49-F238E27FC236}">
                <a16:creationId xmlns:a16="http://schemas.microsoft.com/office/drawing/2014/main" id="{FEAE6FC4-B55D-2A19-A492-C22FC9309461}"/>
              </a:ext>
            </a:extLst>
          </p:cNvPr>
          <p:cNvSpPr txBox="1"/>
          <p:nvPr/>
        </p:nvSpPr>
        <p:spPr>
          <a:xfrm>
            <a:off x="9050695" y="6367884"/>
            <a:ext cx="3657600" cy="369332"/>
          </a:xfrm>
          <a:prstGeom prst="rect">
            <a:avLst/>
          </a:prstGeom>
          <a:noFill/>
        </p:spPr>
        <p:txBody>
          <a:bodyPr wrap="square" rtlCol="0">
            <a:spAutoFit/>
          </a:bodyPr>
          <a:lstStyle/>
          <a:p>
            <a:r>
              <a:rPr lang="es-PE" dirty="0"/>
              <a:t>*más de esto después </a:t>
            </a:r>
          </a:p>
        </p:txBody>
      </p:sp>
    </p:spTree>
    <p:extLst>
      <p:ext uri="{BB962C8B-B14F-4D97-AF65-F5344CB8AC3E}">
        <p14:creationId xmlns:p14="http://schemas.microsoft.com/office/powerpoint/2010/main" val="132701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D78B-4A7E-E3B2-9547-1DC9CE231A23}"/>
              </a:ext>
            </a:extLst>
          </p:cNvPr>
          <p:cNvSpPr>
            <a:spLocks noGrp="1"/>
          </p:cNvSpPr>
          <p:nvPr>
            <p:ph type="title"/>
          </p:nvPr>
        </p:nvSpPr>
        <p:spPr/>
        <p:txBody>
          <a:bodyPr/>
          <a:lstStyle/>
          <a:p>
            <a:pPr algn="ctr"/>
            <a:r>
              <a:rPr lang="es-PE" b="1" dirty="0"/>
              <a:t>Aumento de la escala para predecir el “Ruido”</a:t>
            </a:r>
          </a:p>
        </p:txBody>
      </p:sp>
      <p:sp>
        <p:nvSpPr>
          <p:cNvPr id="12" name="TextBox 11">
            <a:extLst>
              <a:ext uri="{FF2B5EF4-FFF2-40B4-BE49-F238E27FC236}">
                <a16:creationId xmlns:a16="http://schemas.microsoft.com/office/drawing/2014/main" id="{71CA360D-B7B9-142B-0914-09D8BB9D2F4D}"/>
              </a:ext>
            </a:extLst>
          </p:cNvPr>
          <p:cNvSpPr txBox="1"/>
          <p:nvPr/>
        </p:nvSpPr>
        <p:spPr>
          <a:xfrm>
            <a:off x="7688587" y="2080088"/>
            <a:ext cx="4077315" cy="4247317"/>
          </a:xfrm>
          <a:prstGeom prst="rect">
            <a:avLst/>
          </a:prstGeom>
          <a:noFill/>
        </p:spPr>
        <p:txBody>
          <a:bodyPr wrap="square">
            <a:spAutoFit/>
          </a:bodyPr>
          <a:lstStyle/>
          <a:p>
            <a:pPr marL="285750" indent="-285750">
              <a:buFont typeface="Wingdings" panose="05000000000000000000" pitchFamily="2" charset="2"/>
              <a:buChar char="v"/>
            </a:pPr>
            <a:r>
              <a:rPr lang="es-ES" b="1" dirty="0">
                <a:latin typeface="Calibri Light (Headings)"/>
              </a:rPr>
              <a:t>Publicado en 2020: "</a:t>
            </a:r>
            <a:r>
              <a:rPr lang="es-ES" dirty="0" err="1">
                <a:latin typeface="Calibri Light (Headings)"/>
              </a:rPr>
              <a:t>Denoising</a:t>
            </a:r>
            <a:r>
              <a:rPr lang="es-ES" dirty="0">
                <a:latin typeface="Calibri Light (Headings)"/>
              </a:rPr>
              <a:t> </a:t>
            </a:r>
            <a:r>
              <a:rPr lang="es-ES" dirty="0" err="1">
                <a:latin typeface="Calibri Light (Headings)"/>
              </a:rPr>
              <a:t>Diffusion</a:t>
            </a:r>
            <a:r>
              <a:rPr lang="es-ES" dirty="0">
                <a:latin typeface="Calibri Light (Headings)"/>
              </a:rPr>
              <a:t> </a:t>
            </a:r>
            <a:r>
              <a:rPr lang="es-ES" dirty="0" err="1">
                <a:latin typeface="Calibri Light (Headings)"/>
              </a:rPr>
              <a:t>Probabilistic</a:t>
            </a:r>
            <a:r>
              <a:rPr lang="es-ES" dirty="0">
                <a:latin typeface="Calibri Light (Headings)"/>
              </a:rPr>
              <a:t> </a:t>
            </a:r>
            <a:r>
              <a:rPr lang="es-ES" dirty="0" err="1">
                <a:latin typeface="Calibri Light (Headings)"/>
              </a:rPr>
              <a:t>Models</a:t>
            </a:r>
            <a:r>
              <a:rPr lang="es-ES" dirty="0">
                <a:latin typeface="Calibri Light (Headings)"/>
              </a:rPr>
              <a:t>" redefine los </a:t>
            </a:r>
            <a:r>
              <a:rPr lang="es-ES" dirty="0" err="1">
                <a:latin typeface="Calibri Light (Headings)"/>
              </a:rPr>
              <a:t>DDPMs</a:t>
            </a:r>
            <a:r>
              <a:rPr lang="es-ES" dirty="0">
                <a:latin typeface="Calibri Light (Headings)"/>
              </a:rPr>
              <a:t>.</a:t>
            </a:r>
          </a:p>
          <a:p>
            <a:pPr marL="285750" indent="-285750">
              <a:buFont typeface="Wingdings" panose="05000000000000000000" pitchFamily="2" charset="2"/>
              <a:buChar char="v"/>
            </a:pPr>
            <a:r>
              <a:rPr lang="es-ES" b="1" dirty="0">
                <a:latin typeface="Calibri Light (Headings)"/>
              </a:rPr>
              <a:t>Innovación: </a:t>
            </a:r>
            <a:r>
              <a:rPr lang="es-ES" dirty="0">
                <a:latin typeface="Calibri Light (Headings)"/>
              </a:rPr>
              <a:t>Introduce un enfoque eficiente para revertir el proceso de difusión, usando una U-Net para invertir el ruido.</a:t>
            </a:r>
          </a:p>
          <a:p>
            <a:pPr marL="285750" indent="-285750">
              <a:buFont typeface="Wingdings" panose="05000000000000000000" pitchFamily="2" charset="2"/>
              <a:buChar char="v"/>
            </a:pPr>
            <a:r>
              <a:rPr lang="es-ES" b="1" dirty="0">
                <a:latin typeface="Calibri Light (Headings)"/>
              </a:rPr>
              <a:t>Mejoras Significativas: </a:t>
            </a:r>
            <a:r>
              <a:rPr lang="es-ES" dirty="0">
                <a:latin typeface="Calibri Light (Headings)"/>
              </a:rPr>
              <a:t>Supera a otros modelos generativos en calidad y detalle, especialmente en la generación de imágenes.</a:t>
            </a:r>
          </a:p>
          <a:p>
            <a:pPr marL="285750" indent="-285750">
              <a:buFont typeface="Wingdings" panose="05000000000000000000" pitchFamily="2" charset="2"/>
              <a:buChar char="v"/>
            </a:pPr>
            <a:r>
              <a:rPr lang="es-ES" b="1" dirty="0">
                <a:latin typeface="Calibri Light (Headings)"/>
              </a:rPr>
              <a:t>Impulso </a:t>
            </a:r>
            <a:r>
              <a:rPr lang="es-ES" dirty="0">
                <a:latin typeface="Calibri Light (Headings)"/>
              </a:rPr>
              <a:t>a la Investigación Futura: Establece un nuevo estándar.</a:t>
            </a:r>
            <a:endParaRPr lang="es-ES" b="1" dirty="0">
              <a:latin typeface="Calibri Light (Headings)"/>
            </a:endParaRPr>
          </a:p>
          <a:p>
            <a:pPr marL="285750" indent="-285750">
              <a:buFont typeface="Wingdings" panose="05000000000000000000" pitchFamily="2" charset="2"/>
              <a:buChar char="v"/>
            </a:pPr>
            <a:endParaRPr lang="es-ES" b="1" dirty="0">
              <a:latin typeface="Calibri Light (Headings)"/>
            </a:endParaRPr>
          </a:p>
          <a:p>
            <a:pPr marL="285750" indent="-285750">
              <a:buFont typeface="Wingdings" panose="05000000000000000000" pitchFamily="2" charset="2"/>
              <a:buChar char="v"/>
            </a:pPr>
            <a:endParaRPr lang="es-ES" b="1" dirty="0">
              <a:latin typeface="Calibri Light (Headings)"/>
            </a:endParaRPr>
          </a:p>
        </p:txBody>
      </p:sp>
      <p:pic>
        <p:nvPicPr>
          <p:cNvPr id="4" name="Picture 3">
            <a:extLst>
              <a:ext uri="{FF2B5EF4-FFF2-40B4-BE49-F238E27FC236}">
                <a16:creationId xmlns:a16="http://schemas.microsoft.com/office/drawing/2014/main" id="{EDC1A13A-79FD-E3AA-09C2-79F2389E5C52}"/>
              </a:ext>
            </a:extLst>
          </p:cNvPr>
          <p:cNvPicPr>
            <a:picLocks noChangeAspect="1"/>
          </p:cNvPicPr>
          <p:nvPr/>
        </p:nvPicPr>
        <p:blipFill rotWithShape="1">
          <a:blip r:embed="rId2">
            <a:clrChange>
              <a:clrFrom>
                <a:srgbClr val="FFFFFF"/>
              </a:clrFrom>
              <a:clrTo>
                <a:srgbClr val="FFFFFF">
                  <a:alpha val="0"/>
                </a:srgbClr>
              </a:clrTo>
            </a:clrChange>
          </a:blip>
          <a:srcRect b="9052"/>
          <a:stretch/>
        </p:blipFill>
        <p:spPr>
          <a:xfrm>
            <a:off x="426098" y="1196521"/>
            <a:ext cx="7262489" cy="5045659"/>
          </a:xfrm>
          <a:prstGeom prst="rect">
            <a:avLst/>
          </a:prstGeom>
        </p:spPr>
      </p:pic>
    </p:spTree>
    <p:extLst>
      <p:ext uri="{BB962C8B-B14F-4D97-AF65-F5344CB8AC3E}">
        <p14:creationId xmlns:p14="http://schemas.microsoft.com/office/powerpoint/2010/main" val="3352521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7666FC-78A2-2262-1B08-37B8A335C9C3}"/>
              </a:ext>
            </a:extLst>
          </p:cNvPr>
          <p:cNvPicPr>
            <a:picLocks noChangeAspect="1"/>
          </p:cNvPicPr>
          <p:nvPr/>
        </p:nvPicPr>
        <p:blipFill rotWithShape="1">
          <a:blip r:embed="rId2"/>
          <a:srcRect b="60401"/>
          <a:stretch/>
        </p:blipFill>
        <p:spPr>
          <a:xfrm>
            <a:off x="1475062" y="2450313"/>
            <a:ext cx="9241876" cy="3627971"/>
          </a:xfrm>
          <a:prstGeom prst="rect">
            <a:avLst/>
          </a:prstGeom>
        </p:spPr>
      </p:pic>
      <p:pic>
        <p:nvPicPr>
          <p:cNvPr id="7" name="Picture 6">
            <a:extLst>
              <a:ext uri="{FF2B5EF4-FFF2-40B4-BE49-F238E27FC236}">
                <a16:creationId xmlns:a16="http://schemas.microsoft.com/office/drawing/2014/main" id="{DD4DF3F5-9660-BEDA-4004-5463E941824E}"/>
              </a:ext>
            </a:extLst>
          </p:cNvPr>
          <p:cNvPicPr>
            <a:picLocks noChangeAspect="1"/>
          </p:cNvPicPr>
          <p:nvPr/>
        </p:nvPicPr>
        <p:blipFill>
          <a:blip r:embed="rId3"/>
          <a:stretch>
            <a:fillRect/>
          </a:stretch>
        </p:blipFill>
        <p:spPr>
          <a:xfrm>
            <a:off x="2466546" y="566356"/>
            <a:ext cx="7543387" cy="1719644"/>
          </a:xfrm>
          <a:prstGeom prst="rect">
            <a:avLst/>
          </a:prstGeom>
        </p:spPr>
      </p:pic>
    </p:spTree>
    <p:extLst>
      <p:ext uri="{BB962C8B-B14F-4D97-AF65-F5344CB8AC3E}">
        <p14:creationId xmlns:p14="http://schemas.microsoft.com/office/powerpoint/2010/main" val="2281283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771F9-EDB9-E497-9A2F-32443BEE37E7}"/>
              </a:ext>
            </a:extLst>
          </p:cNvPr>
          <p:cNvSpPr>
            <a:spLocks noGrp="1"/>
          </p:cNvSpPr>
          <p:nvPr>
            <p:ph type="title"/>
          </p:nvPr>
        </p:nvSpPr>
        <p:spPr/>
        <p:txBody>
          <a:bodyPr/>
          <a:lstStyle/>
          <a:p>
            <a:pPr algn="ctr"/>
            <a:r>
              <a:rPr lang="es-PE" b="1" dirty="0"/>
              <a:t>Generación de CIFAR10 en 2020</a:t>
            </a:r>
          </a:p>
        </p:txBody>
      </p:sp>
      <p:pic>
        <p:nvPicPr>
          <p:cNvPr id="6" name="Picture 5">
            <a:extLst>
              <a:ext uri="{FF2B5EF4-FFF2-40B4-BE49-F238E27FC236}">
                <a16:creationId xmlns:a16="http://schemas.microsoft.com/office/drawing/2014/main" id="{859AC6ED-281C-785B-8BE6-6FBF3A977716}"/>
              </a:ext>
            </a:extLst>
          </p:cNvPr>
          <p:cNvPicPr>
            <a:picLocks noChangeAspect="1"/>
          </p:cNvPicPr>
          <p:nvPr/>
        </p:nvPicPr>
        <p:blipFill>
          <a:blip r:embed="rId2"/>
          <a:stretch>
            <a:fillRect/>
          </a:stretch>
        </p:blipFill>
        <p:spPr>
          <a:xfrm>
            <a:off x="587610" y="1619386"/>
            <a:ext cx="4267570" cy="4374259"/>
          </a:xfrm>
          <a:prstGeom prst="rect">
            <a:avLst/>
          </a:prstGeom>
        </p:spPr>
      </p:pic>
      <p:sp>
        <p:nvSpPr>
          <p:cNvPr id="7" name="TextBox 6">
            <a:extLst>
              <a:ext uri="{FF2B5EF4-FFF2-40B4-BE49-F238E27FC236}">
                <a16:creationId xmlns:a16="http://schemas.microsoft.com/office/drawing/2014/main" id="{198B62FB-78B3-2B17-2881-B392A685585A}"/>
              </a:ext>
            </a:extLst>
          </p:cNvPr>
          <p:cNvSpPr txBox="1"/>
          <p:nvPr/>
        </p:nvSpPr>
        <p:spPr>
          <a:xfrm>
            <a:off x="1756641" y="6008900"/>
            <a:ext cx="2090057" cy="369332"/>
          </a:xfrm>
          <a:prstGeom prst="rect">
            <a:avLst/>
          </a:prstGeom>
          <a:noFill/>
        </p:spPr>
        <p:txBody>
          <a:bodyPr wrap="square" rtlCol="0">
            <a:spAutoFit/>
          </a:bodyPr>
          <a:lstStyle/>
          <a:p>
            <a:pPr algn="ctr"/>
            <a:r>
              <a:rPr lang="es-PE" dirty="0">
                <a:latin typeface="Calibri Light (Headings)"/>
              </a:rPr>
              <a:t>2015</a:t>
            </a:r>
          </a:p>
        </p:txBody>
      </p:sp>
      <p:pic>
        <p:nvPicPr>
          <p:cNvPr id="9" name="Picture 8">
            <a:extLst>
              <a:ext uri="{FF2B5EF4-FFF2-40B4-BE49-F238E27FC236}">
                <a16:creationId xmlns:a16="http://schemas.microsoft.com/office/drawing/2014/main" id="{AEFE6245-A038-E2A5-AB25-7F6E36725A8B}"/>
              </a:ext>
            </a:extLst>
          </p:cNvPr>
          <p:cNvPicPr>
            <a:picLocks noChangeAspect="1"/>
          </p:cNvPicPr>
          <p:nvPr/>
        </p:nvPicPr>
        <p:blipFill>
          <a:blip r:embed="rId3"/>
          <a:stretch>
            <a:fillRect/>
          </a:stretch>
        </p:blipFill>
        <p:spPr>
          <a:xfrm>
            <a:off x="5318448" y="1548085"/>
            <a:ext cx="5878283" cy="4516862"/>
          </a:xfrm>
          <a:prstGeom prst="rect">
            <a:avLst/>
          </a:prstGeom>
        </p:spPr>
      </p:pic>
      <p:sp>
        <p:nvSpPr>
          <p:cNvPr id="10" name="TextBox 9">
            <a:extLst>
              <a:ext uri="{FF2B5EF4-FFF2-40B4-BE49-F238E27FC236}">
                <a16:creationId xmlns:a16="http://schemas.microsoft.com/office/drawing/2014/main" id="{FF8221D4-D3BE-BDB0-342A-8B087C7F2AE8}"/>
              </a:ext>
            </a:extLst>
          </p:cNvPr>
          <p:cNvSpPr txBox="1"/>
          <p:nvPr/>
        </p:nvSpPr>
        <p:spPr>
          <a:xfrm>
            <a:off x="7485637" y="6008900"/>
            <a:ext cx="2090057" cy="369332"/>
          </a:xfrm>
          <a:prstGeom prst="rect">
            <a:avLst/>
          </a:prstGeom>
          <a:noFill/>
        </p:spPr>
        <p:txBody>
          <a:bodyPr wrap="square" rtlCol="0">
            <a:spAutoFit/>
          </a:bodyPr>
          <a:lstStyle/>
          <a:p>
            <a:pPr algn="ctr"/>
            <a:r>
              <a:rPr lang="es-PE" dirty="0">
                <a:latin typeface="Calibri Light (Headings)"/>
              </a:rPr>
              <a:t>2020</a:t>
            </a:r>
          </a:p>
        </p:txBody>
      </p:sp>
    </p:spTree>
    <p:extLst>
      <p:ext uri="{BB962C8B-B14F-4D97-AF65-F5344CB8AC3E}">
        <p14:creationId xmlns:p14="http://schemas.microsoft.com/office/powerpoint/2010/main" val="242922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0530-6EE8-089A-667C-C0DD473964E7}"/>
              </a:ext>
            </a:extLst>
          </p:cNvPr>
          <p:cNvSpPr>
            <a:spLocks noGrp="1"/>
          </p:cNvSpPr>
          <p:nvPr>
            <p:ph type="title"/>
          </p:nvPr>
        </p:nvSpPr>
        <p:spPr/>
        <p:txBody>
          <a:bodyPr/>
          <a:lstStyle/>
          <a:p>
            <a:pPr algn="ctr"/>
            <a:r>
              <a:rPr lang="es-PE" b="1" dirty="0"/>
              <a:t>El Nuevo Chico en la Cuadra</a:t>
            </a:r>
          </a:p>
        </p:txBody>
      </p:sp>
      <p:pic>
        <p:nvPicPr>
          <p:cNvPr id="5" name="Picture 4">
            <a:extLst>
              <a:ext uri="{FF2B5EF4-FFF2-40B4-BE49-F238E27FC236}">
                <a16:creationId xmlns:a16="http://schemas.microsoft.com/office/drawing/2014/main" id="{67B88420-5780-2228-345D-94FB0BDA431D}"/>
              </a:ext>
            </a:extLst>
          </p:cNvPr>
          <p:cNvPicPr>
            <a:picLocks noChangeAspect="1"/>
          </p:cNvPicPr>
          <p:nvPr/>
        </p:nvPicPr>
        <p:blipFill>
          <a:blip r:embed="rId2"/>
          <a:stretch>
            <a:fillRect/>
          </a:stretch>
        </p:blipFill>
        <p:spPr>
          <a:xfrm>
            <a:off x="161082" y="1186881"/>
            <a:ext cx="4682737" cy="4790386"/>
          </a:xfrm>
          <a:prstGeom prst="rect">
            <a:avLst/>
          </a:prstGeom>
        </p:spPr>
      </p:pic>
      <p:pic>
        <p:nvPicPr>
          <p:cNvPr id="7" name="Picture 6">
            <a:extLst>
              <a:ext uri="{FF2B5EF4-FFF2-40B4-BE49-F238E27FC236}">
                <a16:creationId xmlns:a16="http://schemas.microsoft.com/office/drawing/2014/main" id="{628C087F-91EC-ADF6-FCA2-5EF400BE71D4}"/>
              </a:ext>
            </a:extLst>
          </p:cNvPr>
          <p:cNvPicPr>
            <a:picLocks noChangeAspect="1"/>
          </p:cNvPicPr>
          <p:nvPr/>
        </p:nvPicPr>
        <p:blipFill>
          <a:blip r:embed="rId3"/>
          <a:stretch>
            <a:fillRect/>
          </a:stretch>
        </p:blipFill>
        <p:spPr>
          <a:xfrm>
            <a:off x="9115377" y="348311"/>
            <a:ext cx="1477314" cy="1477314"/>
          </a:xfrm>
          <a:prstGeom prst="rect">
            <a:avLst/>
          </a:prstGeom>
        </p:spPr>
      </p:pic>
      <p:pic>
        <p:nvPicPr>
          <p:cNvPr id="8" name="Picture 7">
            <a:extLst>
              <a:ext uri="{FF2B5EF4-FFF2-40B4-BE49-F238E27FC236}">
                <a16:creationId xmlns:a16="http://schemas.microsoft.com/office/drawing/2014/main" id="{CAF56624-2C5C-724F-547C-CE33839EEBBF}"/>
              </a:ext>
            </a:extLst>
          </p:cNvPr>
          <p:cNvPicPr>
            <a:picLocks noChangeAspect="1"/>
          </p:cNvPicPr>
          <p:nvPr/>
        </p:nvPicPr>
        <p:blipFill rotWithShape="1">
          <a:blip r:embed="rId4"/>
          <a:srcRect l="1167" t="19747" r="1994" b="6050"/>
          <a:stretch/>
        </p:blipFill>
        <p:spPr>
          <a:xfrm>
            <a:off x="4843819" y="1846313"/>
            <a:ext cx="6713317" cy="4104258"/>
          </a:xfrm>
          <a:prstGeom prst="rect">
            <a:avLst/>
          </a:prstGeom>
        </p:spPr>
      </p:pic>
      <p:sp>
        <p:nvSpPr>
          <p:cNvPr id="9" name="TextBox 8">
            <a:extLst>
              <a:ext uri="{FF2B5EF4-FFF2-40B4-BE49-F238E27FC236}">
                <a16:creationId xmlns:a16="http://schemas.microsoft.com/office/drawing/2014/main" id="{FD507770-75FB-3C22-29E6-BDD5FD0161B7}"/>
              </a:ext>
            </a:extLst>
          </p:cNvPr>
          <p:cNvSpPr txBox="1"/>
          <p:nvPr/>
        </p:nvSpPr>
        <p:spPr>
          <a:xfrm>
            <a:off x="2186075" y="5950571"/>
            <a:ext cx="3842795" cy="369332"/>
          </a:xfrm>
          <a:prstGeom prst="rect">
            <a:avLst/>
          </a:prstGeom>
          <a:noFill/>
        </p:spPr>
        <p:txBody>
          <a:bodyPr wrap="square" rtlCol="0">
            <a:spAutoFit/>
          </a:bodyPr>
          <a:lstStyle/>
          <a:p>
            <a:r>
              <a:rPr lang="es-PE" dirty="0"/>
              <a:t>*2021</a:t>
            </a:r>
          </a:p>
        </p:txBody>
      </p:sp>
    </p:spTree>
    <p:extLst>
      <p:ext uri="{BB962C8B-B14F-4D97-AF65-F5344CB8AC3E}">
        <p14:creationId xmlns:p14="http://schemas.microsoft.com/office/powerpoint/2010/main" val="4188481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3279-58F3-F9C3-D575-90520562922A}"/>
              </a:ext>
            </a:extLst>
          </p:cNvPr>
          <p:cNvSpPr>
            <a:spLocks noGrp="1"/>
          </p:cNvSpPr>
          <p:nvPr>
            <p:ph type="title"/>
          </p:nvPr>
        </p:nvSpPr>
        <p:spPr/>
        <p:txBody>
          <a:bodyPr/>
          <a:lstStyle/>
          <a:p>
            <a:pPr algn="ctr"/>
            <a:r>
              <a:rPr lang="es-PE" b="1" dirty="0"/>
              <a:t>Expansión en 2023</a:t>
            </a:r>
          </a:p>
        </p:txBody>
      </p:sp>
      <p:pic>
        <p:nvPicPr>
          <p:cNvPr id="4" name="ssstwitter.com_1704841253401">
            <a:hlinkClick r:id="" action="ppaction://media"/>
            <a:extLst>
              <a:ext uri="{FF2B5EF4-FFF2-40B4-BE49-F238E27FC236}">
                <a16:creationId xmlns:a16="http://schemas.microsoft.com/office/drawing/2014/main" id="{306A23EC-2907-C269-B522-FE0DDF737E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82502" y="1379964"/>
            <a:ext cx="8425305" cy="4739126"/>
          </a:xfrm>
        </p:spPr>
      </p:pic>
    </p:spTree>
    <p:extLst>
      <p:ext uri="{BB962C8B-B14F-4D97-AF65-F5344CB8AC3E}">
        <p14:creationId xmlns:p14="http://schemas.microsoft.com/office/powerpoint/2010/main" val="19104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0530-6EE8-089A-667C-C0DD473964E7}"/>
              </a:ext>
            </a:extLst>
          </p:cNvPr>
          <p:cNvSpPr>
            <a:spLocks noGrp="1"/>
          </p:cNvSpPr>
          <p:nvPr>
            <p:ph type="title"/>
          </p:nvPr>
        </p:nvSpPr>
        <p:spPr>
          <a:xfrm>
            <a:off x="686765" y="365125"/>
            <a:ext cx="10818470" cy="1325563"/>
          </a:xfrm>
        </p:spPr>
        <p:txBody>
          <a:bodyPr/>
          <a:lstStyle/>
          <a:p>
            <a:pPr algn="ctr"/>
            <a:r>
              <a:rPr lang="es-PE" b="1" dirty="0"/>
              <a:t>Desatando el Poder de los Modelos de Difusión</a:t>
            </a:r>
          </a:p>
        </p:txBody>
      </p:sp>
      <p:pic>
        <p:nvPicPr>
          <p:cNvPr id="4" name="ssstwitter.com_1704840369008 (1)">
            <a:hlinkClick r:id="" action="ppaction://media"/>
            <a:extLst>
              <a:ext uri="{FF2B5EF4-FFF2-40B4-BE49-F238E27FC236}">
                <a16:creationId xmlns:a16="http://schemas.microsoft.com/office/drawing/2014/main" id="{BD7DF205-56A2-81A1-984F-1E399D15CF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8381" y="1604908"/>
            <a:ext cx="7615238" cy="4351338"/>
          </a:xfrm>
        </p:spPr>
      </p:pic>
    </p:spTree>
    <p:extLst>
      <p:ext uri="{BB962C8B-B14F-4D97-AF65-F5344CB8AC3E}">
        <p14:creationId xmlns:p14="http://schemas.microsoft.com/office/powerpoint/2010/main" val="604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8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p:nvPr/>
        </p:nvSpPr>
        <p:spPr>
          <a:xfrm>
            <a:off x="4714184" y="3556391"/>
            <a:ext cx="5559600" cy="1003600"/>
          </a:xfrm>
          <a:prstGeom prst="rect">
            <a:avLst/>
          </a:prstGeom>
          <a:noFill/>
          <a:ln>
            <a:noFill/>
          </a:ln>
        </p:spPr>
        <p:txBody>
          <a:bodyPr spcFirstLastPara="1" wrap="square" lIns="121900" tIns="121900" rIns="121900" bIns="121900" anchor="b" anchorCtr="0">
            <a:noAutofit/>
          </a:bodyPr>
          <a:lstStyle/>
          <a:p>
            <a:pPr>
              <a:lnSpc>
                <a:spcPct val="80000"/>
              </a:lnSpc>
              <a:buSzPts val="770"/>
            </a:pPr>
            <a:r>
              <a:rPr lang="es-ES" sz="4573" b="1" dirty="0">
                <a:solidFill>
                  <a:schemeClr val="lt1"/>
                </a:solidFill>
                <a:latin typeface="Montserrat"/>
                <a:ea typeface="Montserrat"/>
                <a:cs typeface="Montserrat"/>
                <a:sym typeface="Montserrat"/>
              </a:rPr>
              <a:t>Intuición de Redes Profundas</a:t>
            </a:r>
          </a:p>
          <a:p>
            <a:pPr>
              <a:lnSpc>
                <a:spcPct val="80000"/>
              </a:lnSpc>
              <a:buSzPts val="770"/>
            </a:pPr>
            <a:r>
              <a:rPr lang="es-ES" sz="4573" b="1" dirty="0">
                <a:solidFill>
                  <a:schemeClr val="lt1"/>
                </a:solidFill>
                <a:latin typeface="Montserrat"/>
                <a:ea typeface="Montserrat"/>
                <a:cs typeface="Montserrat"/>
                <a:sym typeface="Montserrat"/>
              </a:rPr>
              <a:t>¿Cómo funcionan?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22E1A-A5E0-7574-4948-E73A3F3FCD8B}"/>
              </a:ext>
            </a:extLst>
          </p:cNvPr>
          <p:cNvPicPr>
            <a:picLocks noChangeAspect="1"/>
          </p:cNvPicPr>
          <p:nvPr/>
        </p:nvPicPr>
        <p:blipFill>
          <a:blip r:embed="rId2"/>
          <a:stretch>
            <a:fillRect/>
          </a:stretch>
        </p:blipFill>
        <p:spPr>
          <a:xfrm>
            <a:off x="2198915" y="1990498"/>
            <a:ext cx="9753600" cy="4257675"/>
          </a:xfrm>
          <a:prstGeom prst="rect">
            <a:avLst/>
          </a:prstGeom>
        </p:spPr>
      </p:pic>
      <p:sp>
        <p:nvSpPr>
          <p:cNvPr id="2" name="Title 1">
            <a:extLst>
              <a:ext uri="{FF2B5EF4-FFF2-40B4-BE49-F238E27FC236}">
                <a16:creationId xmlns:a16="http://schemas.microsoft.com/office/drawing/2014/main" id="{A2830530-6EE8-089A-667C-C0DD473964E7}"/>
              </a:ext>
            </a:extLst>
          </p:cNvPr>
          <p:cNvSpPr>
            <a:spLocks noGrp="1"/>
          </p:cNvSpPr>
          <p:nvPr>
            <p:ph type="title"/>
          </p:nvPr>
        </p:nvSpPr>
        <p:spPr>
          <a:xfrm>
            <a:off x="726233" y="500061"/>
            <a:ext cx="10515600" cy="1325563"/>
          </a:xfrm>
        </p:spPr>
        <p:txBody>
          <a:bodyPr/>
          <a:lstStyle/>
          <a:p>
            <a:pPr algn="ctr"/>
            <a:r>
              <a:rPr lang="es-ES" b="1" dirty="0"/>
              <a:t>Redes Neuronales: El Poder de la Multiplicación de Matrices</a:t>
            </a:r>
            <a:endParaRPr lang="es-PE" b="1" dirty="0"/>
          </a:p>
        </p:txBody>
      </p:sp>
      <p:sp>
        <p:nvSpPr>
          <p:cNvPr id="3" name="Content Placeholder 2">
            <a:extLst>
              <a:ext uri="{FF2B5EF4-FFF2-40B4-BE49-F238E27FC236}">
                <a16:creationId xmlns:a16="http://schemas.microsoft.com/office/drawing/2014/main" id="{DCD7B0B0-78C9-1791-090A-757CBFB3E687}"/>
              </a:ext>
            </a:extLst>
          </p:cNvPr>
          <p:cNvSpPr>
            <a:spLocks noGrp="1"/>
          </p:cNvSpPr>
          <p:nvPr>
            <p:ph idx="1"/>
          </p:nvPr>
        </p:nvSpPr>
        <p:spPr>
          <a:xfrm>
            <a:off x="239485" y="1825624"/>
            <a:ext cx="2401077" cy="4422549"/>
          </a:xfrm>
        </p:spPr>
        <p:txBody>
          <a:bodyPr>
            <a:normAutofit fontScale="70000" lnSpcReduction="20000"/>
          </a:bodyPr>
          <a:lstStyle/>
          <a:p>
            <a:r>
              <a:rPr lang="es-ES" dirty="0"/>
              <a:t>Una red neuronal puede entenderse como una serie de multiplicaciones de matrices y aplicaciones de funciones no lineales.</a:t>
            </a:r>
          </a:p>
          <a:p>
            <a:r>
              <a:rPr lang="es-ES" dirty="0"/>
              <a:t>La multiplicación de matrices permite a la red combinar y transformar características de entrada de maneras complejas y no lineales.</a:t>
            </a:r>
          </a:p>
          <a:p>
            <a:endParaRPr lang="es-PE" dirty="0"/>
          </a:p>
        </p:txBody>
      </p:sp>
    </p:spTree>
    <p:extLst>
      <p:ext uri="{BB962C8B-B14F-4D97-AF65-F5344CB8AC3E}">
        <p14:creationId xmlns:p14="http://schemas.microsoft.com/office/powerpoint/2010/main" val="2369918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squares with different colors&#10;&#10;Description automatically generated">
            <a:extLst>
              <a:ext uri="{FF2B5EF4-FFF2-40B4-BE49-F238E27FC236}">
                <a16:creationId xmlns:a16="http://schemas.microsoft.com/office/drawing/2014/main" id="{5D3E7D5B-D4C3-6524-5380-843A37EFF78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415" b="8865"/>
          <a:stretch/>
        </p:blipFill>
        <p:spPr>
          <a:xfrm>
            <a:off x="8295251" y="1458754"/>
            <a:ext cx="2837793" cy="4581331"/>
          </a:xfrm>
          <a:prstGeom prst="rect">
            <a:avLst/>
          </a:prstGeom>
        </p:spPr>
      </p:pic>
      <p:sp>
        <p:nvSpPr>
          <p:cNvPr id="2" name="Title 1">
            <a:extLst>
              <a:ext uri="{FF2B5EF4-FFF2-40B4-BE49-F238E27FC236}">
                <a16:creationId xmlns:a16="http://schemas.microsoft.com/office/drawing/2014/main" id="{6721D114-D149-5802-C2DE-8D04C6B42114}"/>
              </a:ext>
            </a:extLst>
          </p:cNvPr>
          <p:cNvSpPr>
            <a:spLocks noGrp="1"/>
          </p:cNvSpPr>
          <p:nvPr>
            <p:ph type="title"/>
          </p:nvPr>
        </p:nvSpPr>
        <p:spPr/>
        <p:txBody>
          <a:bodyPr/>
          <a:lstStyle/>
          <a:p>
            <a:pPr algn="ctr"/>
            <a:r>
              <a:rPr lang="es-ES" b="1" dirty="0">
                <a:latin typeface="Calibri Light (Headings)"/>
              </a:rPr>
              <a:t>Desbloqueando Modelos de Difusión</a:t>
            </a:r>
            <a:endParaRPr lang="es-PE" b="1" dirty="0">
              <a:latin typeface="Calibri Light (Headings)"/>
            </a:endParaRPr>
          </a:p>
        </p:txBody>
      </p:sp>
      <p:pic>
        <p:nvPicPr>
          <p:cNvPr id="6" name="Picture 5">
            <a:extLst>
              <a:ext uri="{FF2B5EF4-FFF2-40B4-BE49-F238E27FC236}">
                <a16:creationId xmlns:a16="http://schemas.microsoft.com/office/drawing/2014/main" id="{8515F260-A738-34DD-EE3A-48DCEFB2E1C2}"/>
              </a:ext>
            </a:extLst>
          </p:cNvPr>
          <p:cNvPicPr>
            <a:picLocks noChangeAspect="1"/>
          </p:cNvPicPr>
          <p:nvPr/>
        </p:nvPicPr>
        <p:blipFill rotWithShape="1">
          <a:blip r:embed="rId4">
            <a:clrChange>
              <a:clrFrom>
                <a:srgbClr val="FCFCF7"/>
              </a:clrFrom>
              <a:clrTo>
                <a:srgbClr val="FCFCF7">
                  <a:alpha val="0"/>
                </a:srgbClr>
              </a:clrTo>
            </a:clrChange>
          </a:blip>
          <a:srcRect l="13693" r="14263"/>
          <a:stretch/>
        </p:blipFill>
        <p:spPr>
          <a:xfrm>
            <a:off x="4540980" y="1540476"/>
            <a:ext cx="3300601" cy="4581330"/>
          </a:xfrm>
          <a:prstGeom prst="rect">
            <a:avLst/>
          </a:prstGeom>
        </p:spPr>
      </p:pic>
      <p:sp>
        <p:nvSpPr>
          <p:cNvPr id="13" name="TextBox 12">
            <a:extLst>
              <a:ext uri="{FF2B5EF4-FFF2-40B4-BE49-F238E27FC236}">
                <a16:creationId xmlns:a16="http://schemas.microsoft.com/office/drawing/2014/main" id="{266BB581-A467-E31D-403D-87283C20EF01}"/>
              </a:ext>
            </a:extLst>
          </p:cNvPr>
          <p:cNvSpPr txBox="1"/>
          <p:nvPr/>
        </p:nvSpPr>
        <p:spPr>
          <a:xfrm>
            <a:off x="590486" y="1764261"/>
            <a:ext cx="3496824" cy="4247317"/>
          </a:xfrm>
          <a:prstGeom prst="rect">
            <a:avLst/>
          </a:prstGeom>
          <a:noFill/>
        </p:spPr>
        <p:txBody>
          <a:bodyPr wrap="square">
            <a:spAutoFit/>
          </a:bodyPr>
          <a:lstStyle/>
          <a:p>
            <a:pPr marL="285750" indent="-285750">
              <a:buFont typeface="Wingdings" panose="05000000000000000000" pitchFamily="2" charset="2"/>
              <a:buChar char="v"/>
            </a:pPr>
            <a:r>
              <a:rPr lang="es-ES" dirty="0">
                <a:latin typeface="Calibri Light (Headings)"/>
              </a:rPr>
              <a:t>Aprender a crear imágenes coherentes de pixel art con modelos de difusión.</a:t>
            </a:r>
          </a:p>
          <a:p>
            <a:pPr marL="285750" indent="-285750">
              <a:buFont typeface="Wingdings" panose="05000000000000000000" pitchFamily="2" charset="2"/>
              <a:buChar char="v"/>
            </a:pPr>
            <a:r>
              <a:rPr lang="es-ES" dirty="0">
                <a:latin typeface="Calibri Light (Headings)"/>
              </a:rPr>
              <a:t>Obtener y comprender el código completo detrás del modelo.</a:t>
            </a:r>
          </a:p>
          <a:p>
            <a:pPr marL="285750" indent="-285750">
              <a:buFont typeface="Wingdings" panose="05000000000000000000" pitchFamily="2" charset="2"/>
              <a:buChar char="v"/>
            </a:pPr>
            <a:r>
              <a:rPr lang="es-ES" dirty="0">
                <a:latin typeface="Calibri Light (Headings)"/>
              </a:rPr>
              <a:t>Descifrar el funcionamiento y los principios de los modelos de difusión.</a:t>
            </a:r>
          </a:p>
          <a:p>
            <a:pPr marL="285750" indent="-285750">
              <a:buFont typeface="Wingdings" panose="05000000000000000000" pitchFamily="2" charset="2"/>
              <a:buChar char="v"/>
            </a:pPr>
            <a:r>
              <a:rPr lang="es-ES" dirty="0">
                <a:latin typeface="Calibri Light (Headings)"/>
              </a:rPr>
              <a:t>Conocer la evolución y la historia detrás de los modelos de difusión.</a:t>
            </a:r>
          </a:p>
          <a:p>
            <a:pPr marL="285750" indent="-285750">
              <a:buFont typeface="Wingdings" panose="05000000000000000000" pitchFamily="2" charset="2"/>
              <a:buChar char="v"/>
            </a:pPr>
            <a:r>
              <a:rPr lang="es-ES" dirty="0">
                <a:latin typeface="Calibri Light (Headings)"/>
              </a:rPr>
              <a:t>Descubrir y aplicar los modelos de difusión en una variedad de campos.</a:t>
            </a:r>
          </a:p>
          <a:p>
            <a:pPr marL="285750" indent="-285750">
              <a:buFont typeface="Wingdings" panose="05000000000000000000" pitchFamily="2" charset="2"/>
              <a:buChar char="v"/>
            </a:pPr>
            <a:endParaRPr lang="es-ES" dirty="0">
              <a:latin typeface="Calibri Light (Headings)"/>
            </a:endParaRPr>
          </a:p>
        </p:txBody>
      </p:sp>
    </p:spTree>
    <p:extLst>
      <p:ext uri="{BB962C8B-B14F-4D97-AF65-F5344CB8AC3E}">
        <p14:creationId xmlns:p14="http://schemas.microsoft.com/office/powerpoint/2010/main" val="1076260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B5DF-DDF8-51E7-CA34-1D4069A86A8E}"/>
              </a:ext>
            </a:extLst>
          </p:cNvPr>
          <p:cNvSpPr>
            <a:spLocks noGrp="1"/>
          </p:cNvSpPr>
          <p:nvPr>
            <p:ph type="title"/>
          </p:nvPr>
        </p:nvSpPr>
        <p:spPr/>
        <p:txBody>
          <a:bodyPr/>
          <a:lstStyle/>
          <a:p>
            <a:endParaRPr lang="es-PE"/>
          </a:p>
        </p:txBody>
      </p:sp>
      <p:pic>
        <p:nvPicPr>
          <p:cNvPr id="4" name="Picture 3">
            <a:extLst>
              <a:ext uri="{FF2B5EF4-FFF2-40B4-BE49-F238E27FC236}">
                <a16:creationId xmlns:a16="http://schemas.microsoft.com/office/drawing/2014/main" id="{AF3F6EF8-1540-B8D5-C917-14236C4E5721}"/>
              </a:ext>
            </a:extLst>
          </p:cNvPr>
          <p:cNvPicPr>
            <a:picLocks noChangeAspect="1"/>
          </p:cNvPicPr>
          <p:nvPr/>
        </p:nvPicPr>
        <p:blipFill rotWithShape="1">
          <a:blip r:embed="rId2"/>
          <a:srcRect b="44082"/>
          <a:stretch/>
        </p:blipFill>
        <p:spPr>
          <a:xfrm>
            <a:off x="248272" y="746449"/>
            <a:ext cx="5929138" cy="4973216"/>
          </a:xfrm>
          <a:prstGeom prst="rect">
            <a:avLst/>
          </a:prstGeom>
        </p:spPr>
      </p:pic>
      <p:pic>
        <p:nvPicPr>
          <p:cNvPr id="5" name="Picture 4">
            <a:extLst>
              <a:ext uri="{FF2B5EF4-FFF2-40B4-BE49-F238E27FC236}">
                <a16:creationId xmlns:a16="http://schemas.microsoft.com/office/drawing/2014/main" id="{72904FAB-1412-199F-0A24-02555EFE1A78}"/>
              </a:ext>
            </a:extLst>
          </p:cNvPr>
          <p:cNvPicPr>
            <a:picLocks noChangeAspect="1"/>
          </p:cNvPicPr>
          <p:nvPr/>
        </p:nvPicPr>
        <p:blipFill rotWithShape="1">
          <a:blip r:embed="rId2"/>
          <a:srcRect t="55918"/>
          <a:stretch/>
        </p:blipFill>
        <p:spPr>
          <a:xfrm>
            <a:off x="6096000" y="1138335"/>
            <a:ext cx="5799668" cy="3834882"/>
          </a:xfrm>
          <a:prstGeom prst="rect">
            <a:avLst/>
          </a:prstGeom>
        </p:spPr>
      </p:pic>
      <p:sp>
        <p:nvSpPr>
          <p:cNvPr id="6" name="TextBox 5">
            <a:extLst>
              <a:ext uri="{FF2B5EF4-FFF2-40B4-BE49-F238E27FC236}">
                <a16:creationId xmlns:a16="http://schemas.microsoft.com/office/drawing/2014/main" id="{94E0606F-C8DC-D895-BA20-FA6296C15EC3}"/>
              </a:ext>
            </a:extLst>
          </p:cNvPr>
          <p:cNvSpPr txBox="1"/>
          <p:nvPr/>
        </p:nvSpPr>
        <p:spPr>
          <a:xfrm>
            <a:off x="6443905" y="4765558"/>
            <a:ext cx="5103858" cy="954107"/>
          </a:xfrm>
          <a:prstGeom prst="rect">
            <a:avLst/>
          </a:prstGeom>
          <a:noFill/>
        </p:spPr>
        <p:txBody>
          <a:bodyPr wrap="square" rtlCol="0">
            <a:spAutoFit/>
          </a:bodyPr>
          <a:lstStyle/>
          <a:p>
            <a:pPr algn="ctr"/>
            <a:r>
              <a:rPr lang="es-PE" sz="2800" dirty="0"/>
              <a:t>¿Qué arquitecturas han </a:t>
            </a:r>
            <a:r>
              <a:rPr lang="es-PE" sz="2800"/>
              <a:t>funcionado mejor?</a:t>
            </a:r>
          </a:p>
        </p:txBody>
      </p:sp>
    </p:spTree>
    <p:extLst>
      <p:ext uri="{BB962C8B-B14F-4D97-AF65-F5344CB8AC3E}">
        <p14:creationId xmlns:p14="http://schemas.microsoft.com/office/powerpoint/2010/main" val="2007555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85A9-4503-9D8C-7A77-9FFC76AD4D5A}"/>
              </a:ext>
            </a:extLst>
          </p:cNvPr>
          <p:cNvSpPr>
            <a:spLocks noGrp="1"/>
          </p:cNvSpPr>
          <p:nvPr>
            <p:ph type="title"/>
          </p:nvPr>
        </p:nvSpPr>
        <p:spPr/>
        <p:txBody>
          <a:bodyPr/>
          <a:lstStyle/>
          <a:p>
            <a:pPr algn="ctr"/>
            <a:r>
              <a:rPr lang="es-ES" b="1" dirty="0"/>
              <a:t>Reducir la dimensionalidad: </a:t>
            </a:r>
            <a:r>
              <a:rPr lang="es-ES" b="1" dirty="0" err="1"/>
              <a:t>Autoencoders</a:t>
            </a:r>
            <a:endParaRPr lang="es-PE" dirty="0"/>
          </a:p>
        </p:txBody>
      </p:sp>
      <p:sp>
        <p:nvSpPr>
          <p:cNvPr id="3" name="Content Placeholder 2">
            <a:extLst>
              <a:ext uri="{FF2B5EF4-FFF2-40B4-BE49-F238E27FC236}">
                <a16:creationId xmlns:a16="http://schemas.microsoft.com/office/drawing/2014/main" id="{681FDD7B-7A2F-A5E1-4C63-06B7054A4C01}"/>
              </a:ext>
            </a:extLst>
          </p:cNvPr>
          <p:cNvSpPr>
            <a:spLocks noGrp="1"/>
          </p:cNvSpPr>
          <p:nvPr>
            <p:ph idx="1"/>
          </p:nvPr>
        </p:nvSpPr>
        <p:spPr/>
        <p:txBody>
          <a:bodyPr/>
          <a:lstStyle/>
          <a:p>
            <a:endParaRPr lang="es-PE"/>
          </a:p>
        </p:txBody>
      </p:sp>
      <p:pic>
        <p:nvPicPr>
          <p:cNvPr id="4" name="Picture 3">
            <a:extLst>
              <a:ext uri="{FF2B5EF4-FFF2-40B4-BE49-F238E27FC236}">
                <a16:creationId xmlns:a16="http://schemas.microsoft.com/office/drawing/2014/main" id="{A9D5F53F-238A-02F0-B02A-8281650194E5}"/>
              </a:ext>
            </a:extLst>
          </p:cNvPr>
          <p:cNvPicPr>
            <a:picLocks noChangeAspect="1"/>
          </p:cNvPicPr>
          <p:nvPr/>
        </p:nvPicPr>
        <p:blipFill>
          <a:blip r:embed="rId2"/>
          <a:stretch>
            <a:fillRect/>
          </a:stretch>
        </p:blipFill>
        <p:spPr>
          <a:xfrm>
            <a:off x="838200" y="1326302"/>
            <a:ext cx="10733590" cy="5000590"/>
          </a:xfrm>
          <a:prstGeom prst="rect">
            <a:avLst/>
          </a:prstGeom>
        </p:spPr>
      </p:pic>
    </p:spTree>
    <p:extLst>
      <p:ext uri="{BB962C8B-B14F-4D97-AF65-F5344CB8AC3E}">
        <p14:creationId xmlns:p14="http://schemas.microsoft.com/office/powerpoint/2010/main" val="1841620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31A2-AF09-ECBE-D711-363CD7D2F8A8}"/>
              </a:ext>
            </a:extLst>
          </p:cNvPr>
          <p:cNvSpPr>
            <a:spLocks noGrp="1"/>
          </p:cNvSpPr>
          <p:nvPr>
            <p:ph type="title"/>
          </p:nvPr>
        </p:nvSpPr>
        <p:spPr/>
        <p:txBody>
          <a:bodyPr/>
          <a:lstStyle/>
          <a:p>
            <a:pPr algn="ctr"/>
            <a:r>
              <a:rPr lang="es-PE" b="1" dirty="0"/>
              <a:t>En estadística es similar al concepto de distribución probabilística</a:t>
            </a:r>
          </a:p>
        </p:txBody>
      </p:sp>
      <p:pic>
        <p:nvPicPr>
          <p:cNvPr id="4" name="Picture 3">
            <a:extLst>
              <a:ext uri="{FF2B5EF4-FFF2-40B4-BE49-F238E27FC236}">
                <a16:creationId xmlns:a16="http://schemas.microsoft.com/office/drawing/2014/main" id="{B0142E57-AE9D-BF79-40A6-3077EF29BFE1}"/>
              </a:ext>
            </a:extLst>
          </p:cNvPr>
          <p:cNvPicPr>
            <a:picLocks noChangeAspect="1"/>
          </p:cNvPicPr>
          <p:nvPr/>
        </p:nvPicPr>
        <p:blipFill>
          <a:blip r:embed="rId2"/>
          <a:stretch>
            <a:fillRect/>
          </a:stretch>
        </p:blipFill>
        <p:spPr>
          <a:xfrm>
            <a:off x="1921397" y="1690688"/>
            <a:ext cx="7293911" cy="4662025"/>
          </a:xfrm>
          <a:prstGeom prst="rect">
            <a:avLst/>
          </a:prstGeom>
        </p:spPr>
      </p:pic>
    </p:spTree>
    <p:extLst>
      <p:ext uri="{BB962C8B-B14F-4D97-AF65-F5344CB8AC3E}">
        <p14:creationId xmlns:p14="http://schemas.microsoft.com/office/powerpoint/2010/main" val="398425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31A2-AF09-ECBE-D711-363CD7D2F8A8}"/>
              </a:ext>
            </a:extLst>
          </p:cNvPr>
          <p:cNvSpPr>
            <a:spLocks noGrp="1"/>
          </p:cNvSpPr>
          <p:nvPr>
            <p:ph type="title"/>
          </p:nvPr>
        </p:nvSpPr>
        <p:spPr>
          <a:xfrm>
            <a:off x="838200" y="365125"/>
            <a:ext cx="10319795" cy="1325563"/>
          </a:xfrm>
        </p:spPr>
        <p:txBody>
          <a:bodyPr>
            <a:normAutofit fontScale="90000"/>
          </a:bodyPr>
          <a:lstStyle/>
          <a:p>
            <a:pPr algn="ctr"/>
            <a:r>
              <a:rPr lang="es-PE" b="1" dirty="0"/>
              <a:t>Funcionan bien para resolver problemas simples que no están influenciados por la escala</a:t>
            </a:r>
          </a:p>
        </p:txBody>
      </p:sp>
      <p:pic>
        <p:nvPicPr>
          <p:cNvPr id="4" name="Variational Autoencoder (VAE) Latent Space Visualization - copia">
            <a:hlinkClick r:id="" action="ppaction://media"/>
            <a:extLst>
              <a:ext uri="{FF2B5EF4-FFF2-40B4-BE49-F238E27FC236}">
                <a16:creationId xmlns:a16="http://schemas.microsoft.com/office/drawing/2014/main" id="{26227B93-062F-D8B7-B570-6F47A48CE42C}"/>
              </a:ext>
            </a:extLst>
          </p:cNvPr>
          <p:cNvPicPr>
            <a:picLocks noGrp="1" noChangeAspect="1"/>
          </p:cNvPicPr>
          <p:nvPr>
            <p:ph idx="1"/>
            <a:videoFile r:link="rId1"/>
            <p:extLst>
              <p:ext uri="{DAA4B4D4-6D71-4841-9C94-3DE7FCFB9230}">
                <p14:media xmlns:p14="http://schemas.microsoft.com/office/powerpoint/2010/main" r:embed="rId2">
                  <p14:trim st="19128"/>
                </p14:media>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1135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FF94-D598-156C-A079-6FCB88E2E156}"/>
              </a:ext>
            </a:extLst>
          </p:cNvPr>
          <p:cNvSpPr>
            <a:spLocks noGrp="1"/>
          </p:cNvSpPr>
          <p:nvPr>
            <p:ph type="title"/>
          </p:nvPr>
        </p:nvSpPr>
        <p:spPr>
          <a:xfrm>
            <a:off x="838200" y="500062"/>
            <a:ext cx="10515600" cy="1325563"/>
          </a:xfrm>
        </p:spPr>
        <p:txBody>
          <a:bodyPr/>
          <a:lstStyle/>
          <a:p>
            <a:pPr algn="ctr"/>
            <a:r>
              <a:rPr lang="es-ES" b="1" dirty="0"/>
              <a:t>Redes Convolucionales: El Poder de la Multiplicación de Matrices</a:t>
            </a:r>
            <a:endParaRPr lang="es-PE" dirty="0"/>
          </a:p>
        </p:txBody>
      </p:sp>
      <p:pic>
        <p:nvPicPr>
          <p:cNvPr id="4" name="Picture 3">
            <a:extLst>
              <a:ext uri="{FF2B5EF4-FFF2-40B4-BE49-F238E27FC236}">
                <a16:creationId xmlns:a16="http://schemas.microsoft.com/office/drawing/2014/main" id="{3A5CD505-2584-8FC2-B9D7-035531CD7185}"/>
              </a:ext>
            </a:extLst>
          </p:cNvPr>
          <p:cNvPicPr>
            <a:picLocks noChangeAspect="1"/>
          </p:cNvPicPr>
          <p:nvPr/>
        </p:nvPicPr>
        <p:blipFill>
          <a:blip r:embed="rId2"/>
          <a:stretch>
            <a:fillRect/>
          </a:stretch>
        </p:blipFill>
        <p:spPr>
          <a:xfrm>
            <a:off x="1805651" y="2118167"/>
            <a:ext cx="10031025" cy="4009010"/>
          </a:xfrm>
          <a:prstGeom prst="rect">
            <a:avLst/>
          </a:prstGeom>
        </p:spPr>
      </p:pic>
      <p:sp>
        <p:nvSpPr>
          <p:cNvPr id="5" name="TextBox 4">
            <a:extLst>
              <a:ext uri="{FF2B5EF4-FFF2-40B4-BE49-F238E27FC236}">
                <a16:creationId xmlns:a16="http://schemas.microsoft.com/office/drawing/2014/main" id="{1ED54257-9208-17CE-E266-FC2E59030AAA}"/>
              </a:ext>
            </a:extLst>
          </p:cNvPr>
          <p:cNvSpPr txBox="1"/>
          <p:nvPr/>
        </p:nvSpPr>
        <p:spPr>
          <a:xfrm>
            <a:off x="648182" y="2199190"/>
            <a:ext cx="1516284" cy="3416320"/>
          </a:xfrm>
          <a:prstGeom prst="rect">
            <a:avLst/>
          </a:prstGeom>
          <a:noFill/>
        </p:spPr>
        <p:txBody>
          <a:bodyPr wrap="square" rtlCol="0">
            <a:spAutoFit/>
          </a:bodyPr>
          <a:lstStyle/>
          <a:p>
            <a:r>
              <a:rPr lang="es-PE" dirty="0"/>
              <a:t>A distintas escalas se resuelven distintos problemas, estas redes se enfocan en relacionar o acotar el problema a distintas escalas. </a:t>
            </a:r>
          </a:p>
        </p:txBody>
      </p:sp>
    </p:spTree>
    <p:extLst>
      <p:ext uri="{BB962C8B-B14F-4D97-AF65-F5344CB8AC3E}">
        <p14:creationId xmlns:p14="http://schemas.microsoft.com/office/powerpoint/2010/main" val="3781856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1258-BD35-68B1-4B74-A17F6D6549FB}"/>
              </a:ext>
            </a:extLst>
          </p:cNvPr>
          <p:cNvSpPr>
            <a:spLocks noGrp="1"/>
          </p:cNvSpPr>
          <p:nvPr>
            <p:ph type="title"/>
          </p:nvPr>
        </p:nvSpPr>
        <p:spPr>
          <a:xfrm>
            <a:off x="1705337" y="365125"/>
            <a:ext cx="8781326" cy="1325563"/>
          </a:xfrm>
        </p:spPr>
        <p:txBody>
          <a:bodyPr/>
          <a:lstStyle/>
          <a:p>
            <a:pPr algn="ctr"/>
            <a:r>
              <a:rPr lang="es-PE" b="1" dirty="0"/>
              <a:t>En geoestadística es similar al concepto de estacionariedad</a:t>
            </a:r>
            <a:endParaRPr lang="es-PE" dirty="0"/>
          </a:p>
        </p:txBody>
      </p:sp>
      <p:sp>
        <p:nvSpPr>
          <p:cNvPr id="3" name="Content Placeholder 2">
            <a:extLst>
              <a:ext uri="{FF2B5EF4-FFF2-40B4-BE49-F238E27FC236}">
                <a16:creationId xmlns:a16="http://schemas.microsoft.com/office/drawing/2014/main" id="{DD92F36D-08C2-D8ED-738E-FEC0A14DE9D9}"/>
              </a:ext>
            </a:extLst>
          </p:cNvPr>
          <p:cNvSpPr>
            <a:spLocks noGrp="1"/>
          </p:cNvSpPr>
          <p:nvPr>
            <p:ph idx="1"/>
          </p:nvPr>
        </p:nvSpPr>
        <p:spPr>
          <a:xfrm>
            <a:off x="389680" y="1825625"/>
            <a:ext cx="2928395" cy="4667250"/>
          </a:xfrm>
        </p:spPr>
        <p:txBody>
          <a:bodyPr>
            <a:normAutofit/>
          </a:bodyPr>
          <a:lstStyle/>
          <a:p>
            <a:r>
              <a:rPr lang="es-ES" dirty="0"/>
              <a:t>Cuando el promedio y la varianza se mantienen constantes en el espacio.</a:t>
            </a:r>
          </a:p>
          <a:p>
            <a:r>
              <a:rPr lang="es-ES" dirty="0"/>
              <a:t>¿Esta serie de tiempo presenta estacionariedad?</a:t>
            </a:r>
          </a:p>
          <a:p>
            <a:r>
              <a:rPr lang="es-ES" dirty="0"/>
              <a:t> ¿Qué métricas </a:t>
            </a:r>
            <a:r>
              <a:rPr lang="es-ES" dirty="0" err="1"/>
              <a:t>usariamos</a:t>
            </a:r>
            <a:r>
              <a:rPr lang="es-ES" dirty="0"/>
              <a:t>?</a:t>
            </a:r>
            <a:endParaRPr lang="es-PE" dirty="0"/>
          </a:p>
        </p:txBody>
      </p:sp>
      <p:pic>
        <p:nvPicPr>
          <p:cNvPr id="4" name="Picture 3">
            <a:extLst>
              <a:ext uri="{FF2B5EF4-FFF2-40B4-BE49-F238E27FC236}">
                <a16:creationId xmlns:a16="http://schemas.microsoft.com/office/drawing/2014/main" id="{B878F519-1D85-B1AB-A67A-7BFAEABFF691}"/>
              </a:ext>
            </a:extLst>
          </p:cNvPr>
          <p:cNvPicPr>
            <a:picLocks noChangeAspect="1"/>
          </p:cNvPicPr>
          <p:nvPr/>
        </p:nvPicPr>
        <p:blipFill rotWithShape="1">
          <a:blip r:embed="rId2"/>
          <a:srcRect l="20091" t="25612" r="15305" b="16666"/>
          <a:stretch/>
        </p:blipFill>
        <p:spPr>
          <a:xfrm>
            <a:off x="3700039" y="1690688"/>
            <a:ext cx="6404660" cy="4346019"/>
          </a:xfrm>
          <a:prstGeom prst="rect">
            <a:avLst/>
          </a:prstGeom>
        </p:spPr>
      </p:pic>
    </p:spTree>
    <p:extLst>
      <p:ext uri="{BB962C8B-B14F-4D97-AF65-F5344CB8AC3E}">
        <p14:creationId xmlns:p14="http://schemas.microsoft.com/office/powerpoint/2010/main" val="1318911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1258-BD35-68B1-4B74-A17F6D6549FB}"/>
              </a:ext>
            </a:extLst>
          </p:cNvPr>
          <p:cNvSpPr>
            <a:spLocks noGrp="1"/>
          </p:cNvSpPr>
          <p:nvPr>
            <p:ph type="title"/>
          </p:nvPr>
        </p:nvSpPr>
        <p:spPr>
          <a:xfrm>
            <a:off x="1705337" y="365125"/>
            <a:ext cx="8781326" cy="1325563"/>
          </a:xfrm>
        </p:spPr>
        <p:txBody>
          <a:bodyPr/>
          <a:lstStyle/>
          <a:p>
            <a:pPr algn="ctr"/>
            <a:r>
              <a:rPr lang="es-PE" b="1" dirty="0"/>
              <a:t>¿Es estacionario?</a:t>
            </a:r>
            <a:endParaRPr lang="es-PE" dirty="0"/>
          </a:p>
        </p:txBody>
      </p:sp>
      <p:pic>
        <p:nvPicPr>
          <p:cNvPr id="4" name="Picture 3">
            <a:extLst>
              <a:ext uri="{FF2B5EF4-FFF2-40B4-BE49-F238E27FC236}">
                <a16:creationId xmlns:a16="http://schemas.microsoft.com/office/drawing/2014/main" id="{B878F519-1D85-B1AB-A67A-7BFAEABFF691}"/>
              </a:ext>
            </a:extLst>
          </p:cNvPr>
          <p:cNvPicPr>
            <a:picLocks noChangeAspect="1"/>
          </p:cNvPicPr>
          <p:nvPr/>
        </p:nvPicPr>
        <p:blipFill rotWithShape="1">
          <a:blip r:embed="rId2">
            <a:extLst>
              <a:ext uri="{28A0092B-C50C-407E-A947-70E740481C1C}">
                <a14:useLocalDpi xmlns:a14="http://schemas.microsoft.com/office/drawing/2010/main" val="0"/>
              </a:ext>
            </a:extLst>
          </a:blip>
          <a:srcRect l="15602" t="24109" r="13916" b="15689"/>
          <a:stretch/>
        </p:blipFill>
        <p:spPr>
          <a:xfrm>
            <a:off x="2210765" y="1420731"/>
            <a:ext cx="7407798" cy="4805571"/>
          </a:xfrm>
          <a:prstGeom prst="rect">
            <a:avLst/>
          </a:prstGeom>
        </p:spPr>
      </p:pic>
    </p:spTree>
    <p:extLst>
      <p:ext uri="{BB962C8B-B14F-4D97-AF65-F5344CB8AC3E}">
        <p14:creationId xmlns:p14="http://schemas.microsoft.com/office/powerpoint/2010/main" val="46169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5001-7054-7565-E40E-27442886CB39}"/>
              </a:ext>
            </a:extLst>
          </p:cNvPr>
          <p:cNvSpPr>
            <a:spLocks noGrp="1"/>
          </p:cNvSpPr>
          <p:nvPr>
            <p:ph type="title"/>
          </p:nvPr>
        </p:nvSpPr>
        <p:spPr/>
        <p:txBody>
          <a:bodyPr/>
          <a:lstStyle/>
          <a:p>
            <a:pPr algn="ctr"/>
            <a:r>
              <a:rPr lang="es-PE" b="1" dirty="0"/>
              <a:t>¿Es estacionario?</a:t>
            </a:r>
            <a:endParaRPr lang="es-PE" dirty="0"/>
          </a:p>
        </p:txBody>
      </p:sp>
      <p:pic>
        <p:nvPicPr>
          <p:cNvPr id="4" name="Picture 3">
            <a:extLst>
              <a:ext uri="{FF2B5EF4-FFF2-40B4-BE49-F238E27FC236}">
                <a16:creationId xmlns:a16="http://schemas.microsoft.com/office/drawing/2014/main" id="{7EC7A834-744D-6E2C-9EA4-19A89CEBE657}"/>
              </a:ext>
            </a:extLst>
          </p:cNvPr>
          <p:cNvPicPr>
            <a:picLocks noChangeAspect="1"/>
          </p:cNvPicPr>
          <p:nvPr/>
        </p:nvPicPr>
        <p:blipFill rotWithShape="1">
          <a:blip r:embed="rId2"/>
          <a:srcRect l="15733" t="25274" r="13765" b="19367"/>
          <a:stretch/>
        </p:blipFill>
        <p:spPr>
          <a:xfrm>
            <a:off x="2088266" y="1545267"/>
            <a:ext cx="7796514" cy="4649560"/>
          </a:xfrm>
          <a:prstGeom prst="rect">
            <a:avLst/>
          </a:prstGeom>
        </p:spPr>
      </p:pic>
    </p:spTree>
    <p:extLst>
      <p:ext uri="{BB962C8B-B14F-4D97-AF65-F5344CB8AC3E}">
        <p14:creationId xmlns:p14="http://schemas.microsoft.com/office/powerpoint/2010/main" val="2346447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5001-7054-7565-E40E-27442886CB39}"/>
              </a:ext>
            </a:extLst>
          </p:cNvPr>
          <p:cNvSpPr>
            <a:spLocks noGrp="1"/>
          </p:cNvSpPr>
          <p:nvPr>
            <p:ph type="title"/>
          </p:nvPr>
        </p:nvSpPr>
        <p:spPr/>
        <p:txBody>
          <a:bodyPr/>
          <a:lstStyle/>
          <a:p>
            <a:pPr algn="ctr"/>
            <a:r>
              <a:rPr lang="es-PE" b="1" dirty="0"/>
              <a:t>¿Es estacionario?</a:t>
            </a:r>
            <a:endParaRPr lang="es-PE" dirty="0"/>
          </a:p>
        </p:txBody>
      </p:sp>
      <p:pic>
        <p:nvPicPr>
          <p:cNvPr id="4" name="Picture 3">
            <a:extLst>
              <a:ext uri="{FF2B5EF4-FFF2-40B4-BE49-F238E27FC236}">
                <a16:creationId xmlns:a16="http://schemas.microsoft.com/office/drawing/2014/main" id="{7EC7A834-744D-6E2C-9EA4-19A89CEBE657}"/>
              </a:ext>
            </a:extLst>
          </p:cNvPr>
          <p:cNvPicPr>
            <a:picLocks noChangeAspect="1"/>
          </p:cNvPicPr>
          <p:nvPr/>
        </p:nvPicPr>
        <p:blipFill rotWithShape="1">
          <a:blip r:embed="rId2">
            <a:extLst>
              <a:ext uri="{28A0092B-C50C-407E-A947-70E740481C1C}">
                <a14:useLocalDpi xmlns:a14="http://schemas.microsoft.com/office/drawing/2010/main" val="0"/>
              </a:ext>
            </a:extLst>
          </a:blip>
          <a:srcRect l="14783" t="23541" r="14847" b="15276"/>
          <a:stretch/>
        </p:blipFill>
        <p:spPr>
          <a:xfrm>
            <a:off x="2372809" y="1493133"/>
            <a:ext cx="7187880" cy="4746428"/>
          </a:xfrm>
          <a:prstGeom prst="rect">
            <a:avLst/>
          </a:prstGeom>
        </p:spPr>
      </p:pic>
      <p:sp>
        <p:nvSpPr>
          <p:cNvPr id="3" name="TextBox 2">
            <a:extLst>
              <a:ext uri="{FF2B5EF4-FFF2-40B4-BE49-F238E27FC236}">
                <a16:creationId xmlns:a16="http://schemas.microsoft.com/office/drawing/2014/main" id="{46A8C717-E7A3-8169-B9AC-3C93403967F1}"/>
              </a:ext>
            </a:extLst>
          </p:cNvPr>
          <p:cNvSpPr txBox="1"/>
          <p:nvPr/>
        </p:nvSpPr>
        <p:spPr>
          <a:xfrm>
            <a:off x="9819191" y="2435186"/>
            <a:ext cx="1678329" cy="2862322"/>
          </a:xfrm>
          <a:prstGeom prst="rect">
            <a:avLst/>
          </a:prstGeom>
          <a:noFill/>
        </p:spPr>
        <p:txBody>
          <a:bodyPr wrap="square" rtlCol="0">
            <a:spAutoFit/>
          </a:bodyPr>
          <a:lstStyle/>
          <a:p>
            <a:r>
              <a:rPr lang="es-PE" dirty="0"/>
              <a:t>Cada escala tiene características particulares por lo que segmentar la imagen nos puede ayudar a capturar estas características.</a:t>
            </a:r>
          </a:p>
        </p:txBody>
      </p:sp>
    </p:spTree>
    <p:extLst>
      <p:ext uri="{BB962C8B-B14F-4D97-AF65-F5344CB8AC3E}">
        <p14:creationId xmlns:p14="http://schemas.microsoft.com/office/powerpoint/2010/main" val="2394041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AAE51-5233-6C91-5B0C-65EE804D8771}"/>
              </a:ext>
            </a:extLst>
          </p:cNvPr>
          <p:cNvSpPr>
            <a:spLocks noGrp="1"/>
          </p:cNvSpPr>
          <p:nvPr>
            <p:ph type="title"/>
          </p:nvPr>
        </p:nvSpPr>
        <p:spPr/>
        <p:txBody>
          <a:bodyPr/>
          <a:lstStyle/>
          <a:p>
            <a:pPr algn="ctr"/>
            <a:r>
              <a:rPr lang="es-PE" dirty="0"/>
              <a:t>Transformers: Mejorando la Atención</a:t>
            </a:r>
          </a:p>
        </p:txBody>
      </p:sp>
      <p:sp>
        <p:nvSpPr>
          <p:cNvPr id="3" name="Content Placeholder 2">
            <a:extLst>
              <a:ext uri="{FF2B5EF4-FFF2-40B4-BE49-F238E27FC236}">
                <a16:creationId xmlns:a16="http://schemas.microsoft.com/office/drawing/2014/main" id="{BE1E1341-167B-86BC-66BE-17D59EC3A82D}"/>
              </a:ext>
            </a:extLst>
          </p:cNvPr>
          <p:cNvSpPr>
            <a:spLocks noGrp="1"/>
          </p:cNvSpPr>
          <p:nvPr>
            <p:ph idx="1"/>
          </p:nvPr>
        </p:nvSpPr>
        <p:spPr>
          <a:xfrm>
            <a:off x="1185440" y="1825625"/>
            <a:ext cx="2449010" cy="4351338"/>
          </a:xfrm>
        </p:spPr>
        <p:txBody>
          <a:bodyPr/>
          <a:lstStyle/>
          <a:p>
            <a:pPr marL="0" indent="0">
              <a:buNone/>
            </a:pPr>
            <a:r>
              <a:rPr lang="es-PE" dirty="0"/>
              <a:t>En vez de enfocarse en ventanas específicas, la atención expande el enfoque en áreas particulares del </a:t>
            </a:r>
            <a:r>
              <a:rPr lang="es-PE" dirty="0" err="1"/>
              <a:t>dataset</a:t>
            </a:r>
            <a:r>
              <a:rPr lang="es-PE" dirty="0"/>
              <a:t>.</a:t>
            </a:r>
          </a:p>
        </p:txBody>
      </p:sp>
      <p:pic>
        <p:nvPicPr>
          <p:cNvPr id="4" name="Picture 3">
            <a:extLst>
              <a:ext uri="{FF2B5EF4-FFF2-40B4-BE49-F238E27FC236}">
                <a16:creationId xmlns:a16="http://schemas.microsoft.com/office/drawing/2014/main" id="{39A74689-DF16-A77D-4945-A98EDADAACCA}"/>
              </a:ext>
            </a:extLst>
          </p:cNvPr>
          <p:cNvPicPr>
            <a:picLocks noChangeAspect="1"/>
          </p:cNvPicPr>
          <p:nvPr/>
        </p:nvPicPr>
        <p:blipFill rotWithShape="1">
          <a:blip r:embed="rId2"/>
          <a:srcRect l="58576" t="26621" r="14747" b="26413"/>
          <a:stretch/>
        </p:blipFill>
        <p:spPr>
          <a:xfrm>
            <a:off x="4166886" y="2390825"/>
            <a:ext cx="3252486" cy="3220938"/>
          </a:xfrm>
          <a:prstGeom prst="rect">
            <a:avLst/>
          </a:prstGeom>
        </p:spPr>
      </p:pic>
      <p:pic>
        <p:nvPicPr>
          <p:cNvPr id="5" name="Picture 4">
            <a:extLst>
              <a:ext uri="{FF2B5EF4-FFF2-40B4-BE49-F238E27FC236}">
                <a16:creationId xmlns:a16="http://schemas.microsoft.com/office/drawing/2014/main" id="{0D80D394-B609-90B2-EADB-D7C181975BDE}"/>
              </a:ext>
            </a:extLst>
          </p:cNvPr>
          <p:cNvPicPr>
            <a:picLocks noChangeAspect="1"/>
          </p:cNvPicPr>
          <p:nvPr/>
        </p:nvPicPr>
        <p:blipFill rotWithShape="1">
          <a:blip r:embed="rId2"/>
          <a:srcRect l="16187" t="26621" r="57136" b="26413"/>
          <a:stretch/>
        </p:blipFill>
        <p:spPr>
          <a:xfrm>
            <a:off x="7766613" y="2390825"/>
            <a:ext cx="3252486" cy="3220938"/>
          </a:xfrm>
          <a:prstGeom prst="rect">
            <a:avLst/>
          </a:prstGeom>
        </p:spPr>
      </p:pic>
      <p:sp>
        <p:nvSpPr>
          <p:cNvPr id="6" name="TextBox 5">
            <a:extLst>
              <a:ext uri="{FF2B5EF4-FFF2-40B4-BE49-F238E27FC236}">
                <a16:creationId xmlns:a16="http://schemas.microsoft.com/office/drawing/2014/main" id="{D027A677-8768-5273-403A-0B614B572F70}"/>
              </a:ext>
            </a:extLst>
          </p:cNvPr>
          <p:cNvSpPr txBox="1"/>
          <p:nvPr/>
        </p:nvSpPr>
        <p:spPr>
          <a:xfrm>
            <a:off x="4166886" y="1956122"/>
            <a:ext cx="3252486" cy="400110"/>
          </a:xfrm>
          <a:prstGeom prst="rect">
            <a:avLst/>
          </a:prstGeom>
          <a:noFill/>
        </p:spPr>
        <p:txBody>
          <a:bodyPr wrap="square" rtlCol="0">
            <a:spAutoFit/>
          </a:bodyPr>
          <a:lstStyle/>
          <a:p>
            <a:pPr algn="ctr"/>
            <a:r>
              <a:rPr lang="es-PE" sz="2000" b="1" dirty="0"/>
              <a:t>Convolución</a:t>
            </a:r>
          </a:p>
        </p:txBody>
      </p:sp>
      <p:sp>
        <p:nvSpPr>
          <p:cNvPr id="8" name="TextBox 7">
            <a:extLst>
              <a:ext uri="{FF2B5EF4-FFF2-40B4-BE49-F238E27FC236}">
                <a16:creationId xmlns:a16="http://schemas.microsoft.com/office/drawing/2014/main" id="{574F9D77-7DA7-1109-5EFE-347EC7FDE3AE}"/>
              </a:ext>
            </a:extLst>
          </p:cNvPr>
          <p:cNvSpPr txBox="1"/>
          <p:nvPr/>
        </p:nvSpPr>
        <p:spPr>
          <a:xfrm>
            <a:off x="7951808" y="1956122"/>
            <a:ext cx="2885957" cy="400110"/>
          </a:xfrm>
          <a:prstGeom prst="rect">
            <a:avLst/>
          </a:prstGeom>
          <a:noFill/>
        </p:spPr>
        <p:txBody>
          <a:bodyPr wrap="square" rtlCol="0">
            <a:spAutoFit/>
          </a:bodyPr>
          <a:lstStyle/>
          <a:p>
            <a:pPr algn="ctr"/>
            <a:r>
              <a:rPr lang="es-PE" sz="2000" b="1" dirty="0"/>
              <a:t>Atención</a:t>
            </a:r>
          </a:p>
        </p:txBody>
      </p:sp>
    </p:spTree>
    <p:extLst>
      <p:ext uri="{BB962C8B-B14F-4D97-AF65-F5344CB8AC3E}">
        <p14:creationId xmlns:p14="http://schemas.microsoft.com/office/powerpoint/2010/main" val="1428911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3869F34-25B7-5296-ED61-16E9CE2C1AE3}"/>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80000"/>
                    </a14:imgEffect>
                  </a14:imgLayer>
                </a14:imgProps>
              </a:ext>
            </a:extLst>
          </a:blip>
          <a:srcRect t="1" b="48225"/>
          <a:stretch/>
        </p:blipFill>
        <p:spPr>
          <a:xfrm>
            <a:off x="1" y="3429000"/>
            <a:ext cx="12192000" cy="3424784"/>
          </a:xfrm>
          <a:prstGeom prst="rect">
            <a:avLst/>
          </a:prstGeom>
        </p:spPr>
      </p:pic>
      <p:sp>
        <p:nvSpPr>
          <p:cNvPr id="2" name="Title 1">
            <a:extLst>
              <a:ext uri="{FF2B5EF4-FFF2-40B4-BE49-F238E27FC236}">
                <a16:creationId xmlns:a16="http://schemas.microsoft.com/office/drawing/2014/main" id="{AE7999AA-5401-D758-4B19-E0E2F7F0F90E}"/>
              </a:ext>
            </a:extLst>
          </p:cNvPr>
          <p:cNvSpPr>
            <a:spLocks noGrp="1"/>
          </p:cNvSpPr>
          <p:nvPr>
            <p:ph type="title"/>
          </p:nvPr>
        </p:nvSpPr>
        <p:spPr/>
        <p:txBody>
          <a:bodyPr/>
          <a:lstStyle/>
          <a:p>
            <a:pPr algn="ctr"/>
            <a:r>
              <a:rPr lang="es-PE" dirty="0">
                <a:latin typeface="Franklin Gothic Book" panose="020B0503020102020204" pitchFamily="34" charset="0"/>
              </a:rPr>
              <a:t>Flujo de la Charla</a:t>
            </a:r>
          </a:p>
        </p:txBody>
      </p:sp>
      <p:sp>
        <p:nvSpPr>
          <p:cNvPr id="6" name="TextBox 5">
            <a:extLst>
              <a:ext uri="{FF2B5EF4-FFF2-40B4-BE49-F238E27FC236}">
                <a16:creationId xmlns:a16="http://schemas.microsoft.com/office/drawing/2014/main" id="{2350B91C-8418-483D-186F-EFAE5AE63D00}"/>
              </a:ext>
            </a:extLst>
          </p:cNvPr>
          <p:cNvSpPr txBox="1"/>
          <p:nvPr/>
        </p:nvSpPr>
        <p:spPr>
          <a:xfrm>
            <a:off x="4997484" y="3641289"/>
            <a:ext cx="1797268"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Coffee Break</a:t>
            </a:r>
            <a:endParaRPr lang="es-PE" dirty="0"/>
          </a:p>
        </p:txBody>
      </p:sp>
      <p:sp>
        <p:nvSpPr>
          <p:cNvPr id="7" name="Rectangle 6">
            <a:extLst>
              <a:ext uri="{FF2B5EF4-FFF2-40B4-BE49-F238E27FC236}">
                <a16:creationId xmlns:a16="http://schemas.microsoft.com/office/drawing/2014/main" id="{8277B38B-359C-1126-7DE5-2708A7548E6C}"/>
              </a:ext>
            </a:extLst>
          </p:cNvPr>
          <p:cNvSpPr/>
          <p:nvPr/>
        </p:nvSpPr>
        <p:spPr>
          <a:xfrm>
            <a:off x="1029828" y="2064960"/>
            <a:ext cx="3468414" cy="2390021"/>
          </a:xfrm>
          <a:prstGeom prst="rect">
            <a:avLst/>
          </a:prstGeom>
          <a:solidFill>
            <a:schemeClr val="bg1">
              <a:lumMod val="85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Arrow: Right 10">
            <a:extLst>
              <a:ext uri="{FF2B5EF4-FFF2-40B4-BE49-F238E27FC236}">
                <a16:creationId xmlns:a16="http://schemas.microsoft.com/office/drawing/2014/main" id="{569EA442-0CB0-74A4-4B63-DBA873E01438}"/>
              </a:ext>
            </a:extLst>
          </p:cNvPr>
          <p:cNvSpPr/>
          <p:nvPr/>
        </p:nvSpPr>
        <p:spPr>
          <a:xfrm>
            <a:off x="4571815" y="3677337"/>
            <a:ext cx="377845" cy="297234"/>
          </a:xfrm>
          <a:prstGeom prst="rightArrow">
            <a:avLst>
              <a:gd name="adj1" fmla="val 50000"/>
              <a:gd name="adj2" fmla="val 8469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PE"/>
          </a:p>
        </p:txBody>
      </p:sp>
      <p:sp>
        <p:nvSpPr>
          <p:cNvPr id="13" name="Arrow: Right 12">
            <a:extLst>
              <a:ext uri="{FF2B5EF4-FFF2-40B4-BE49-F238E27FC236}">
                <a16:creationId xmlns:a16="http://schemas.microsoft.com/office/drawing/2014/main" id="{5577F340-F017-8F9D-D488-8436EDC53676}"/>
              </a:ext>
            </a:extLst>
          </p:cNvPr>
          <p:cNvSpPr/>
          <p:nvPr/>
        </p:nvSpPr>
        <p:spPr>
          <a:xfrm>
            <a:off x="6850196" y="3677337"/>
            <a:ext cx="377845" cy="297234"/>
          </a:xfrm>
          <a:prstGeom prst="rightArrow">
            <a:avLst>
              <a:gd name="adj1" fmla="val 50000"/>
              <a:gd name="adj2" fmla="val 8469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PE"/>
          </a:p>
        </p:txBody>
      </p:sp>
      <p:sp>
        <p:nvSpPr>
          <p:cNvPr id="15" name="TextBox 14">
            <a:extLst>
              <a:ext uri="{FF2B5EF4-FFF2-40B4-BE49-F238E27FC236}">
                <a16:creationId xmlns:a16="http://schemas.microsoft.com/office/drawing/2014/main" id="{4ADC813D-9B43-372D-93B7-9D59B1EF914B}"/>
              </a:ext>
            </a:extLst>
          </p:cNvPr>
          <p:cNvSpPr txBox="1"/>
          <p:nvPr/>
        </p:nvSpPr>
        <p:spPr>
          <a:xfrm>
            <a:off x="1029828" y="1697332"/>
            <a:ext cx="1797268" cy="369332"/>
          </a:xfrm>
          <a:prstGeom prst="rect">
            <a:avLst/>
          </a:prstGeom>
          <a:solidFill>
            <a:schemeClr val="bg1">
              <a:lumMod val="85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Parte Teórica</a:t>
            </a:r>
            <a:endParaRPr lang="es-PE" dirty="0">
              <a:solidFill>
                <a:schemeClr val="tx1"/>
              </a:solidFill>
            </a:endParaRPr>
          </a:p>
        </p:txBody>
      </p:sp>
      <p:sp>
        <p:nvSpPr>
          <p:cNvPr id="17" name="TextBox 16">
            <a:extLst>
              <a:ext uri="{FF2B5EF4-FFF2-40B4-BE49-F238E27FC236}">
                <a16:creationId xmlns:a16="http://schemas.microsoft.com/office/drawing/2014/main" id="{12B444C7-F658-E70F-70CC-E92538A2DE52}"/>
              </a:ext>
            </a:extLst>
          </p:cNvPr>
          <p:cNvSpPr txBox="1"/>
          <p:nvPr/>
        </p:nvSpPr>
        <p:spPr>
          <a:xfrm>
            <a:off x="1131428" y="2165440"/>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Evolución del Estado del Arte</a:t>
            </a:r>
          </a:p>
        </p:txBody>
      </p:sp>
      <p:pic>
        <p:nvPicPr>
          <p:cNvPr id="18" name="Picture 17">
            <a:extLst>
              <a:ext uri="{FF2B5EF4-FFF2-40B4-BE49-F238E27FC236}">
                <a16:creationId xmlns:a16="http://schemas.microsoft.com/office/drawing/2014/main" id="{A182DCA5-3B58-4798-FFF8-3DFAE38C410F}"/>
              </a:ext>
            </a:extLst>
          </p:cNvPr>
          <p:cNvPicPr>
            <a:picLocks noChangeAspect="1"/>
          </p:cNvPicPr>
          <p:nvPr/>
        </p:nvPicPr>
        <p:blipFill>
          <a:blip r:embed="rId4">
            <a:clrChange>
              <a:clrFrom>
                <a:srgbClr val="FBFFF7"/>
              </a:clrFrom>
              <a:clrTo>
                <a:srgbClr val="FBFFF7">
                  <a:alpha val="0"/>
                </a:srgbClr>
              </a:clrTo>
            </a:clrChange>
          </a:blip>
          <a:stretch>
            <a:fillRect/>
          </a:stretch>
        </p:blipFill>
        <p:spPr>
          <a:xfrm>
            <a:off x="5222909" y="2165440"/>
            <a:ext cx="1475849" cy="1475849"/>
          </a:xfrm>
          <a:prstGeom prst="rect">
            <a:avLst/>
          </a:prstGeom>
        </p:spPr>
      </p:pic>
      <p:sp>
        <p:nvSpPr>
          <p:cNvPr id="19" name="TextBox 18">
            <a:extLst>
              <a:ext uri="{FF2B5EF4-FFF2-40B4-BE49-F238E27FC236}">
                <a16:creationId xmlns:a16="http://schemas.microsoft.com/office/drawing/2014/main" id="{14FF5710-6FB9-EE42-E3DF-A819E90905DF}"/>
              </a:ext>
            </a:extLst>
          </p:cNvPr>
          <p:cNvSpPr txBox="1"/>
          <p:nvPr/>
        </p:nvSpPr>
        <p:spPr>
          <a:xfrm>
            <a:off x="1131428" y="2594611"/>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Intuición de Redes Profundas</a:t>
            </a:r>
          </a:p>
        </p:txBody>
      </p:sp>
      <p:sp>
        <p:nvSpPr>
          <p:cNvPr id="20" name="Rectangle 19">
            <a:extLst>
              <a:ext uri="{FF2B5EF4-FFF2-40B4-BE49-F238E27FC236}">
                <a16:creationId xmlns:a16="http://schemas.microsoft.com/office/drawing/2014/main" id="{439A55DE-D93A-C7FB-4096-50DD4C6A1A4C}"/>
              </a:ext>
            </a:extLst>
          </p:cNvPr>
          <p:cNvSpPr/>
          <p:nvPr/>
        </p:nvSpPr>
        <p:spPr>
          <a:xfrm>
            <a:off x="7322549" y="2064961"/>
            <a:ext cx="3468414" cy="2390020"/>
          </a:xfrm>
          <a:prstGeom prst="rect">
            <a:avLst/>
          </a:prstGeom>
          <a:solidFill>
            <a:schemeClr val="accent1">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TextBox 20">
            <a:extLst>
              <a:ext uri="{FF2B5EF4-FFF2-40B4-BE49-F238E27FC236}">
                <a16:creationId xmlns:a16="http://schemas.microsoft.com/office/drawing/2014/main" id="{4F7549FB-3626-EE5D-2E65-3E41B8F7AF08}"/>
              </a:ext>
            </a:extLst>
          </p:cNvPr>
          <p:cNvSpPr txBox="1"/>
          <p:nvPr/>
        </p:nvSpPr>
        <p:spPr>
          <a:xfrm>
            <a:off x="7322549" y="1697332"/>
            <a:ext cx="1797268" cy="369332"/>
          </a:xfrm>
          <a:prstGeom prst="rect">
            <a:avLst/>
          </a:prstGeom>
          <a:solidFill>
            <a:schemeClr val="accent1">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Parte Práctica</a:t>
            </a:r>
            <a:endParaRPr lang="es-PE" dirty="0">
              <a:solidFill>
                <a:schemeClr val="tx1"/>
              </a:solidFill>
            </a:endParaRPr>
          </a:p>
        </p:txBody>
      </p:sp>
      <p:sp>
        <p:nvSpPr>
          <p:cNvPr id="23" name="TextBox 22">
            <a:extLst>
              <a:ext uri="{FF2B5EF4-FFF2-40B4-BE49-F238E27FC236}">
                <a16:creationId xmlns:a16="http://schemas.microsoft.com/office/drawing/2014/main" id="{2CB4967F-9F8D-78C7-5C6F-9F5F76A2D45B}"/>
              </a:ext>
            </a:extLst>
          </p:cNvPr>
          <p:cNvSpPr txBox="1"/>
          <p:nvPr/>
        </p:nvSpPr>
        <p:spPr>
          <a:xfrm>
            <a:off x="7424149" y="2165440"/>
            <a:ext cx="3240690" cy="369332"/>
          </a:xfrm>
          <a:prstGeom prst="rect">
            <a:avLst/>
          </a:prstGeom>
          <a:solidFill>
            <a:schemeClr val="accent2">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Lab 1: Uso Básico de Modelos </a:t>
            </a:r>
          </a:p>
        </p:txBody>
      </p:sp>
      <p:sp>
        <p:nvSpPr>
          <p:cNvPr id="24" name="TextBox 23">
            <a:extLst>
              <a:ext uri="{FF2B5EF4-FFF2-40B4-BE49-F238E27FC236}">
                <a16:creationId xmlns:a16="http://schemas.microsoft.com/office/drawing/2014/main" id="{321268FD-749D-FDEE-4785-4CBB76837FE1}"/>
              </a:ext>
            </a:extLst>
          </p:cNvPr>
          <p:cNvSpPr txBox="1"/>
          <p:nvPr/>
        </p:nvSpPr>
        <p:spPr>
          <a:xfrm>
            <a:off x="7424149" y="2602102"/>
            <a:ext cx="3240690" cy="369332"/>
          </a:xfrm>
          <a:prstGeom prst="rect">
            <a:avLst/>
          </a:prstGeom>
          <a:solidFill>
            <a:schemeClr val="accent2">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Lab 2: Entrenamiento Básico</a:t>
            </a:r>
          </a:p>
        </p:txBody>
      </p:sp>
      <p:sp>
        <p:nvSpPr>
          <p:cNvPr id="25" name="TextBox 24">
            <a:extLst>
              <a:ext uri="{FF2B5EF4-FFF2-40B4-BE49-F238E27FC236}">
                <a16:creationId xmlns:a16="http://schemas.microsoft.com/office/drawing/2014/main" id="{1333150F-7E89-1CDA-025D-9E1C33A5ED36}"/>
              </a:ext>
            </a:extLst>
          </p:cNvPr>
          <p:cNvSpPr txBox="1"/>
          <p:nvPr/>
        </p:nvSpPr>
        <p:spPr>
          <a:xfrm>
            <a:off x="7424149" y="3038932"/>
            <a:ext cx="3240690" cy="369332"/>
          </a:xfrm>
          <a:prstGeom prst="rect">
            <a:avLst/>
          </a:prstGeom>
          <a:solidFill>
            <a:schemeClr val="accent2">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Lab 3: Control sobre el Modelo</a:t>
            </a:r>
          </a:p>
        </p:txBody>
      </p:sp>
      <p:sp>
        <p:nvSpPr>
          <p:cNvPr id="26" name="TextBox 25">
            <a:extLst>
              <a:ext uri="{FF2B5EF4-FFF2-40B4-BE49-F238E27FC236}">
                <a16:creationId xmlns:a16="http://schemas.microsoft.com/office/drawing/2014/main" id="{A366ECC7-83F7-B333-F9E7-2374B0BF66FD}"/>
              </a:ext>
            </a:extLst>
          </p:cNvPr>
          <p:cNvSpPr txBox="1"/>
          <p:nvPr/>
        </p:nvSpPr>
        <p:spPr>
          <a:xfrm>
            <a:off x="7424149" y="3467511"/>
            <a:ext cx="3240690" cy="369332"/>
          </a:xfrm>
          <a:prstGeom prst="rect">
            <a:avLst/>
          </a:prstGeom>
          <a:solidFill>
            <a:schemeClr val="accent2">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Lab 4: Mejorando Eficiencia</a:t>
            </a:r>
          </a:p>
        </p:txBody>
      </p:sp>
      <p:sp>
        <p:nvSpPr>
          <p:cNvPr id="27" name="TextBox 26">
            <a:extLst>
              <a:ext uri="{FF2B5EF4-FFF2-40B4-BE49-F238E27FC236}">
                <a16:creationId xmlns:a16="http://schemas.microsoft.com/office/drawing/2014/main" id="{6D8D9F26-3150-F931-B5B9-5895F2344FB0}"/>
              </a:ext>
            </a:extLst>
          </p:cNvPr>
          <p:cNvSpPr txBox="1"/>
          <p:nvPr/>
        </p:nvSpPr>
        <p:spPr>
          <a:xfrm>
            <a:off x="1131428" y="3467511"/>
            <a:ext cx="3240690" cy="832724"/>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Aplicaciones Diversas de Modelos de Difusión</a:t>
            </a:r>
          </a:p>
        </p:txBody>
      </p:sp>
      <p:sp>
        <p:nvSpPr>
          <p:cNvPr id="28" name="TextBox 27">
            <a:extLst>
              <a:ext uri="{FF2B5EF4-FFF2-40B4-BE49-F238E27FC236}">
                <a16:creationId xmlns:a16="http://schemas.microsoft.com/office/drawing/2014/main" id="{8A99DB93-5D2F-2E34-1E03-0E488A8901F2}"/>
              </a:ext>
            </a:extLst>
          </p:cNvPr>
          <p:cNvSpPr txBox="1"/>
          <p:nvPr/>
        </p:nvSpPr>
        <p:spPr>
          <a:xfrm>
            <a:off x="1131428" y="3031410"/>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Intuición del Proceso de Difusión</a:t>
            </a:r>
          </a:p>
        </p:txBody>
      </p:sp>
      <p:sp>
        <p:nvSpPr>
          <p:cNvPr id="30" name="TextBox 29">
            <a:extLst>
              <a:ext uri="{FF2B5EF4-FFF2-40B4-BE49-F238E27FC236}">
                <a16:creationId xmlns:a16="http://schemas.microsoft.com/office/drawing/2014/main" id="{FDCF6534-A664-DC4D-AD68-0D4158542EB8}"/>
              </a:ext>
            </a:extLst>
          </p:cNvPr>
          <p:cNvSpPr txBox="1"/>
          <p:nvPr/>
        </p:nvSpPr>
        <p:spPr>
          <a:xfrm>
            <a:off x="7418543" y="3930903"/>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Recomendaciones Generales</a:t>
            </a:r>
          </a:p>
        </p:txBody>
      </p:sp>
    </p:spTree>
    <p:extLst>
      <p:ext uri="{BB962C8B-B14F-4D97-AF65-F5344CB8AC3E}">
        <p14:creationId xmlns:p14="http://schemas.microsoft.com/office/powerpoint/2010/main" val="3045521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AAE51-5233-6C91-5B0C-65EE804D8771}"/>
              </a:ext>
            </a:extLst>
          </p:cNvPr>
          <p:cNvSpPr>
            <a:spLocks noGrp="1"/>
          </p:cNvSpPr>
          <p:nvPr>
            <p:ph type="title"/>
          </p:nvPr>
        </p:nvSpPr>
        <p:spPr>
          <a:xfrm>
            <a:off x="2258513" y="585832"/>
            <a:ext cx="7809054" cy="1325563"/>
          </a:xfrm>
        </p:spPr>
        <p:txBody>
          <a:bodyPr/>
          <a:lstStyle/>
          <a:p>
            <a:pPr algn="ctr"/>
            <a:r>
              <a:rPr lang="es-PE" dirty="0"/>
              <a:t>La atención filtra la información necesaria a ser multiplicada</a:t>
            </a:r>
          </a:p>
        </p:txBody>
      </p:sp>
      <p:pic>
        <p:nvPicPr>
          <p:cNvPr id="9" name="Picture 8">
            <a:extLst>
              <a:ext uri="{FF2B5EF4-FFF2-40B4-BE49-F238E27FC236}">
                <a16:creationId xmlns:a16="http://schemas.microsoft.com/office/drawing/2014/main" id="{1EB8A64E-ED4C-7349-BCFE-4931383FB61E}"/>
              </a:ext>
            </a:extLst>
          </p:cNvPr>
          <p:cNvPicPr>
            <a:picLocks noChangeAspect="1"/>
          </p:cNvPicPr>
          <p:nvPr/>
        </p:nvPicPr>
        <p:blipFill>
          <a:blip r:embed="rId2"/>
          <a:stretch>
            <a:fillRect/>
          </a:stretch>
        </p:blipFill>
        <p:spPr>
          <a:xfrm>
            <a:off x="579547" y="1884634"/>
            <a:ext cx="11032905" cy="3321934"/>
          </a:xfrm>
          <a:prstGeom prst="rect">
            <a:avLst/>
          </a:prstGeom>
        </p:spPr>
      </p:pic>
      <p:sp>
        <p:nvSpPr>
          <p:cNvPr id="11" name="TextBox 10">
            <a:extLst>
              <a:ext uri="{FF2B5EF4-FFF2-40B4-BE49-F238E27FC236}">
                <a16:creationId xmlns:a16="http://schemas.microsoft.com/office/drawing/2014/main" id="{48E8DD98-EC2E-9821-E6DF-29175A896899}"/>
              </a:ext>
            </a:extLst>
          </p:cNvPr>
          <p:cNvSpPr txBox="1"/>
          <p:nvPr/>
        </p:nvSpPr>
        <p:spPr>
          <a:xfrm>
            <a:off x="3463724" y="5902836"/>
            <a:ext cx="6094070" cy="369332"/>
          </a:xfrm>
          <a:prstGeom prst="rect">
            <a:avLst/>
          </a:prstGeom>
          <a:noFill/>
        </p:spPr>
        <p:txBody>
          <a:bodyPr wrap="square">
            <a:spAutoFit/>
          </a:bodyPr>
          <a:lstStyle/>
          <a:p>
            <a:r>
              <a:rPr lang="es-PE"/>
              <a:t>https://www.youtube.com/watch?v=mMa2PmYJlCo</a:t>
            </a:r>
            <a:endParaRPr lang="es-PE" dirty="0"/>
          </a:p>
        </p:txBody>
      </p:sp>
      <p:sp>
        <p:nvSpPr>
          <p:cNvPr id="15" name="TextBox 14">
            <a:extLst>
              <a:ext uri="{FF2B5EF4-FFF2-40B4-BE49-F238E27FC236}">
                <a16:creationId xmlns:a16="http://schemas.microsoft.com/office/drawing/2014/main" id="{C027EF04-8361-141F-9944-7B29EE3BC90E}"/>
              </a:ext>
            </a:extLst>
          </p:cNvPr>
          <p:cNvSpPr txBox="1"/>
          <p:nvPr/>
        </p:nvSpPr>
        <p:spPr>
          <a:xfrm>
            <a:off x="1488315" y="5400514"/>
            <a:ext cx="9349450" cy="369332"/>
          </a:xfrm>
          <a:prstGeom prst="rect">
            <a:avLst/>
          </a:prstGeom>
          <a:noFill/>
        </p:spPr>
        <p:txBody>
          <a:bodyPr wrap="square">
            <a:spAutoFit/>
          </a:bodyPr>
          <a:lstStyle/>
          <a:p>
            <a:pPr algn="ctr"/>
            <a:r>
              <a:rPr lang="en-US" dirty="0"/>
              <a:t>Visual Guide to Transformer Neural Networks - (Episode 2) Multi-Head &amp; Self-Attention</a:t>
            </a:r>
          </a:p>
        </p:txBody>
      </p:sp>
    </p:spTree>
    <p:extLst>
      <p:ext uri="{BB962C8B-B14F-4D97-AF65-F5344CB8AC3E}">
        <p14:creationId xmlns:p14="http://schemas.microsoft.com/office/powerpoint/2010/main" val="2184140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8193-F143-AD66-ABF6-B9953950B588}"/>
              </a:ext>
            </a:extLst>
          </p:cNvPr>
          <p:cNvSpPr>
            <a:spLocks noGrp="1"/>
          </p:cNvSpPr>
          <p:nvPr>
            <p:ph type="title"/>
          </p:nvPr>
        </p:nvSpPr>
        <p:spPr/>
        <p:txBody>
          <a:bodyPr/>
          <a:lstStyle/>
          <a:p>
            <a:r>
              <a:rPr lang="es-PE" dirty="0"/>
              <a:t> </a:t>
            </a:r>
          </a:p>
        </p:txBody>
      </p:sp>
      <p:pic>
        <p:nvPicPr>
          <p:cNvPr id="11" name="Untitled video - Made with Clipchamp (3)">
            <a:hlinkClick r:id="" action="ppaction://media"/>
            <a:extLst>
              <a:ext uri="{FF2B5EF4-FFF2-40B4-BE49-F238E27FC236}">
                <a16:creationId xmlns:a16="http://schemas.microsoft.com/office/drawing/2014/main" id="{2AAE5CFF-1AC3-A582-9A1D-5CFFD6AA9A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44725" y="1422400"/>
            <a:ext cx="7537450" cy="4240213"/>
          </a:xfrm>
        </p:spPr>
      </p:pic>
      <p:sp>
        <p:nvSpPr>
          <p:cNvPr id="6" name="TextBox 5">
            <a:extLst>
              <a:ext uri="{FF2B5EF4-FFF2-40B4-BE49-F238E27FC236}">
                <a16:creationId xmlns:a16="http://schemas.microsoft.com/office/drawing/2014/main" id="{3626D989-24A2-25D4-2855-AE5B5D2A188C}"/>
              </a:ext>
            </a:extLst>
          </p:cNvPr>
          <p:cNvSpPr txBox="1"/>
          <p:nvPr/>
        </p:nvSpPr>
        <p:spPr>
          <a:xfrm>
            <a:off x="438807" y="5663266"/>
            <a:ext cx="10515600" cy="646331"/>
          </a:xfrm>
          <a:prstGeom prst="rect">
            <a:avLst/>
          </a:prstGeom>
          <a:noFill/>
        </p:spPr>
        <p:txBody>
          <a:bodyPr wrap="square">
            <a:spAutoFit/>
          </a:bodyPr>
          <a:lstStyle/>
          <a:p>
            <a:pPr algn="ctr"/>
            <a:r>
              <a:rPr lang="en-US" sz="3600" dirty="0"/>
              <a:t> “AI has thus far gotten to where it is via brute force”</a:t>
            </a:r>
            <a:endParaRPr lang="es-PE" sz="3600" dirty="0"/>
          </a:p>
        </p:txBody>
      </p:sp>
      <p:sp>
        <p:nvSpPr>
          <p:cNvPr id="4" name="Title 1">
            <a:extLst>
              <a:ext uri="{FF2B5EF4-FFF2-40B4-BE49-F238E27FC236}">
                <a16:creationId xmlns:a16="http://schemas.microsoft.com/office/drawing/2014/main" id="{A6602449-4916-E0BE-9FC2-0FBB1D06FE29}"/>
              </a:ext>
            </a:extLst>
          </p:cNvPr>
          <p:cNvSpPr txBox="1">
            <a:spLocks/>
          </p:cNvSpPr>
          <p:nvPr/>
        </p:nvSpPr>
        <p:spPr>
          <a:xfrm>
            <a:off x="87768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2354"/>
                </a:solidFill>
                <a:latin typeface="+mj-lt"/>
                <a:ea typeface="+mj-ea"/>
                <a:cs typeface="+mj-cs"/>
              </a:defRPr>
            </a:lvl1pPr>
          </a:lstStyle>
          <a:p>
            <a:pPr algn="ctr"/>
            <a:r>
              <a:rPr lang="es-PE" dirty="0"/>
              <a:t>El Problema de encontrar los parámetros</a:t>
            </a:r>
          </a:p>
        </p:txBody>
      </p:sp>
    </p:spTree>
    <p:extLst>
      <p:ext uri="{BB962C8B-B14F-4D97-AF65-F5344CB8AC3E}">
        <p14:creationId xmlns:p14="http://schemas.microsoft.com/office/powerpoint/2010/main" val="308166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1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CAC53-1C9C-7726-320B-2414518A2A15}"/>
              </a:ext>
            </a:extLst>
          </p:cNvPr>
          <p:cNvSpPr>
            <a:spLocks noGrp="1"/>
          </p:cNvSpPr>
          <p:nvPr>
            <p:ph type="title"/>
          </p:nvPr>
        </p:nvSpPr>
        <p:spPr/>
        <p:txBody>
          <a:bodyPr/>
          <a:lstStyle/>
          <a:p>
            <a:pPr algn="ctr"/>
            <a:r>
              <a:rPr lang="es-PE" dirty="0"/>
              <a:t>Competencia por poder computacional</a:t>
            </a:r>
          </a:p>
        </p:txBody>
      </p:sp>
      <p:sp>
        <p:nvSpPr>
          <p:cNvPr id="3" name="Content Placeholder 2">
            <a:extLst>
              <a:ext uri="{FF2B5EF4-FFF2-40B4-BE49-F238E27FC236}">
                <a16:creationId xmlns:a16="http://schemas.microsoft.com/office/drawing/2014/main" id="{4AD72AAC-217E-7787-4A5B-3FDBEF757EBF}"/>
              </a:ext>
            </a:extLst>
          </p:cNvPr>
          <p:cNvSpPr>
            <a:spLocks noGrp="1"/>
          </p:cNvSpPr>
          <p:nvPr>
            <p:ph idx="1"/>
          </p:nvPr>
        </p:nvSpPr>
        <p:spPr>
          <a:xfrm>
            <a:off x="646826" y="1690688"/>
            <a:ext cx="3987870" cy="4351338"/>
          </a:xfrm>
        </p:spPr>
        <p:txBody>
          <a:bodyPr>
            <a:normAutofit fontScale="92500" lnSpcReduction="10000"/>
          </a:bodyPr>
          <a:lstStyle/>
          <a:p>
            <a:r>
              <a:rPr lang="es-PE" dirty="0"/>
              <a:t>Para realizar muchas de las aplicaciones modernas de redes profundas es necesario poder computacional inmenso, creando una desventaja para países como Perú.</a:t>
            </a:r>
          </a:p>
          <a:p>
            <a:r>
              <a:rPr lang="es-PE" dirty="0"/>
              <a:t>Debido a cómo funcionan las redes de difusión se pueden conseguir resultados similares con hasta 10 veces menos parámetros.</a:t>
            </a:r>
          </a:p>
        </p:txBody>
      </p:sp>
      <p:pic>
        <p:nvPicPr>
          <p:cNvPr id="4" name="Picture 3">
            <a:extLst>
              <a:ext uri="{FF2B5EF4-FFF2-40B4-BE49-F238E27FC236}">
                <a16:creationId xmlns:a16="http://schemas.microsoft.com/office/drawing/2014/main" id="{F580CE3A-29D5-C409-8E62-E9E76B82E278}"/>
              </a:ext>
            </a:extLst>
          </p:cNvPr>
          <p:cNvPicPr>
            <a:picLocks noChangeAspect="1"/>
          </p:cNvPicPr>
          <p:nvPr/>
        </p:nvPicPr>
        <p:blipFill>
          <a:blip r:embed="rId2"/>
          <a:stretch>
            <a:fillRect/>
          </a:stretch>
        </p:blipFill>
        <p:spPr>
          <a:xfrm>
            <a:off x="4826070" y="1690688"/>
            <a:ext cx="6336356" cy="4224237"/>
          </a:xfrm>
          <a:prstGeom prst="rect">
            <a:avLst/>
          </a:prstGeom>
        </p:spPr>
      </p:pic>
      <p:sp>
        <p:nvSpPr>
          <p:cNvPr id="6" name="TextBox 5">
            <a:extLst>
              <a:ext uri="{FF2B5EF4-FFF2-40B4-BE49-F238E27FC236}">
                <a16:creationId xmlns:a16="http://schemas.microsoft.com/office/drawing/2014/main" id="{C9183D4C-BB18-0E21-69F5-B5E2C722E563}"/>
              </a:ext>
            </a:extLst>
          </p:cNvPr>
          <p:cNvSpPr txBox="1"/>
          <p:nvPr/>
        </p:nvSpPr>
        <p:spPr>
          <a:xfrm>
            <a:off x="4250803" y="6358200"/>
            <a:ext cx="6217142" cy="369332"/>
          </a:xfrm>
          <a:prstGeom prst="rect">
            <a:avLst/>
          </a:prstGeom>
          <a:noFill/>
        </p:spPr>
        <p:txBody>
          <a:bodyPr wrap="square">
            <a:spAutoFit/>
          </a:bodyPr>
          <a:lstStyle/>
          <a:p>
            <a:r>
              <a:rPr lang="es-PE" dirty="0"/>
              <a:t>Barcelona </a:t>
            </a:r>
            <a:r>
              <a:rPr lang="es-PE" dirty="0" err="1"/>
              <a:t>Supercomputing</a:t>
            </a:r>
            <a:r>
              <a:rPr lang="es-PE" dirty="0"/>
              <a:t> Center</a:t>
            </a:r>
          </a:p>
        </p:txBody>
      </p:sp>
    </p:spTree>
    <p:extLst>
      <p:ext uri="{BB962C8B-B14F-4D97-AF65-F5344CB8AC3E}">
        <p14:creationId xmlns:p14="http://schemas.microsoft.com/office/powerpoint/2010/main" val="1137329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4714184" y="3915619"/>
            <a:ext cx="5559600" cy="1003600"/>
          </a:xfrm>
          <a:prstGeom prst="rect">
            <a:avLst/>
          </a:prstGeom>
          <a:noFill/>
          <a:ln>
            <a:noFill/>
          </a:ln>
        </p:spPr>
        <p:txBody>
          <a:bodyPr spcFirstLastPara="1" wrap="square" lIns="121900" tIns="121900" rIns="121900" bIns="121900" anchor="b" anchorCtr="0">
            <a:noAutofit/>
          </a:bodyPr>
          <a:lstStyle/>
          <a:p>
            <a:pPr>
              <a:lnSpc>
                <a:spcPct val="80000"/>
              </a:lnSpc>
              <a:buSzPts val="770"/>
            </a:pPr>
            <a:r>
              <a:rPr lang="es-ES" sz="4573" b="1" dirty="0">
                <a:solidFill>
                  <a:srgbClr val="0B1223"/>
                </a:solidFill>
                <a:latin typeface="Montserrat"/>
                <a:ea typeface="Montserrat"/>
                <a:cs typeface="Montserrat"/>
                <a:sym typeface="Montserrat"/>
              </a:rPr>
              <a:t>Intuición sobre Redes </a:t>
            </a:r>
          </a:p>
          <a:p>
            <a:pPr>
              <a:lnSpc>
                <a:spcPct val="80000"/>
              </a:lnSpc>
              <a:buSzPts val="770"/>
            </a:pPr>
            <a:r>
              <a:rPr lang="es-ES" sz="4573" b="1" dirty="0">
                <a:solidFill>
                  <a:srgbClr val="0B1223"/>
                </a:solidFill>
                <a:latin typeface="Montserrat"/>
                <a:ea typeface="Montserrat"/>
                <a:cs typeface="Montserrat"/>
                <a:sym typeface="Montserrat"/>
              </a:rPr>
              <a:t>de Difusión</a:t>
            </a:r>
          </a:p>
          <a:p>
            <a:pPr>
              <a:lnSpc>
                <a:spcPct val="80000"/>
              </a:lnSpc>
              <a:buSzPts val="770"/>
            </a:pPr>
            <a:r>
              <a:rPr lang="es-ES" sz="4573" b="1" dirty="0">
                <a:solidFill>
                  <a:srgbClr val="0B1223"/>
                </a:solidFill>
                <a:latin typeface="Montserrat"/>
                <a:ea typeface="Montserrat"/>
                <a:cs typeface="Montserrat"/>
                <a:sym typeface="Montserrat"/>
              </a:rPr>
              <a:t>¿Cómo funcionan?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91ECCF-6EF4-7DA7-7EAF-6BB8F2239417}"/>
              </a:ext>
            </a:extLst>
          </p:cNvPr>
          <p:cNvPicPr>
            <a:picLocks noChangeAspect="1"/>
          </p:cNvPicPr>
          <p:nvPr/>
        </p:nvPicPr>
        <p:blipFill>
          <a:blip r:embed="rId2"/>
          <a:stretch>
            <a:fillRect/>
          </a:stretch>
        </p:blipFill>
        <p:spPr>
          <a:xfrm>
            <a:off x="1192193" y="635383"/>
            <a:ext cx="8080435" cy="5587233"/>
          </a:xfrm>
          <a:prstGeom prst="rect">
            <a:avLst/>
          </a:prstGeom>
        </p:spPr>
      </p:pic>
      <p:sp>
        <p:nvSpPr>
          <p:cNvPr id="5" name="TextBox 4">
            <a:extLst>
              <a:ext uri="{FF2B5EF4-FFF2-40B4-BE49-F238E27FC236}">
                <a16:creationId xmlns:a16="http://schemas.microsoft.com/office/drawing/2014/main" id="{908BCDBF-39F4-49D7-3D00-E7373ED23AAF}"/>
              </a:ext>
            </a:extLst>
          </p:cNvPr>
          <p:cNvSpPr txBox="1"/>
          <p:nvPr/>
        </p:nvSpPr>
        <p:spPr>
          <a:xfrm>
            <a:off x="9272628" y="751343"/>
            <a:ext cx="2545125" cy="5355312"/>
          </a:xfrm>
          <a:prstGeom prst="rect">
            <a:avLst/>
          </a:prstGeom>
          <a:noFill/>
        </p:spPr>
        <p:txBody>
          <a:bodyPr wrap="square" rtlCol="0">
            <a:spAutoFit/>
          </a:bodyPr>
          <a:lstStyle/>
          <a:p>
            <a:r>
              <a:rPr lang="es-PE" dirty="0"/>
              <a:t>Las arquitecturas exitosas de redes neuronales profundas buscan reducir o encontrar variables que expliquen mejor el </a:t>
            </a:r>
            <a:r>
              <a:rPr lang="es-PE" dirty="0" err="1"/>
              <a:t>traning</a:t>
            </a:r>
            <a:r>
              <a:rPr lang="es-PE" dirty="0"/>
              <a:t> set. Sin </a:t>
            </a:r>
            <a:r>
              <a:rPr lang="es-PE" dirty="0" err="1"/>
              <a:t>embarg</a:t>
            </a:r>
            <a:r>
              <a:rPr lang="es-PE" dirty="0"/>
              <a:t> un modelo de difusión funciona distinto en </a:t>
            </a:r>
            <a:r>
              <a:rPr lang="es-ES" dirty="0"/>
              <a:t>Las arquitecturas avanzadas de redes neuronales profundas se enfocan en minimizar o identificar variables clave para optimizar el conjunto de entrenamiento. Por otro lado, los modelos de difusión operan bajo un principio distinto</a:t>
            </a:r>
            <a:r>
              <a:rPr lang="es-PE" dirty="0"/>
              <a:t>. </a:t>
            </a:r>
          </a:p>
        </p:txBody>
      </p:sp>
    </p:spTree>
    <p:extLst>
      <p:ext uri="{BB962C8B-B14F-4D97-AF65-F5344CB8AC3E}">
        <p14:creationId xmlns:p14="http://schemas.microsoft.com/office/powerpoint/2010/main" val="219372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0530-6EE8-089A-667C-C0DD473964E7}"/>
              </a:ext>
            </a:extLst>
          </p:cNvPr>
          <p:cNvSpPr>
            <a:spLocks noGrp="1"/>
          </p:cNvSpPr>
          <p:nvPr>
            <p:ph type="title"/>
          </p:nvPr>
        </p:nvSpPr>
        <p:spPr/>
        <p:txBody>
          <a:bodyPr/>
          <a:lstStyle/>
          <a:p>
            <a:pPr algn="ctr"/>
            <a:r>
              <a:rPr lang="es-PE" b="1" dirty="0"/>
              <a:t>Entender el “ruido” es lo principal</a:t>
            </a:r>
          </a:p>
        </p:txBody>
      </p:sp>
      <p:pic>
        <p:nvPicPr>
          <p:cNvPr id="5" name="Picture 4">
            <a:extLst>
              <a:ext uri="{FF2B5EF4-FFF2-40B4-BE49-F238E27FC236}">
                <a16:creationId xmlns:a16="http://schemas.microsoft.com/office/drawing/2014/main" id="{75DB0536-C5B6-E779-F3BA-F30D7061016E}"/>
              </a:ext>
            </a:extLst>
          </p:cNvPr>
          <p:cNvPicPr>
            <a:picLocks noChangeAspect="1"/>
          </p:cNvPicPr>
          <p:nvPr/>
        </p:nvPicPr>
        <p:blipFill>
          <a:blip r:embed="rId2"/>
          <a:stretch>
            <a:fillRect/>
          </a:stretch>
        </p:blipFill>
        <p:spPr>
          <a:xfrm>
            <a:off x="624068" y="2384841"/>
            <a:ext cx="10729732" cy="2571980"/>
          </a:xfrm>
          <a:prstGeom prst="rect">
            <a:avLst/>
          </a:prstGeom>
        </p:spPr>
      </p:pic>
    </p:spTree>
    <p:extLst>
      <p:ext uri="{BB962C8B-B14F-4D97-AF65-F5344CB8AC3E}">
        <p14:creationId xmlns:p14="http://schemas.microsoft.com/office/powerpoint/2010/main" val="561307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0530-6EE8-089A-667C-C0DD473964E7}"/>
              </a:ext>
            </a:extLst>
          </p:cNvPr>
          <p:cNvSpPr>
            <a:spLocks noGrp="1"/>
          </p:cNvSpPr>
          <p:nvPr>
            <p:ph type="title"/>
          </p:nvPr>
        </p:nvSpPr>
        <p:spPr/>
        <p:txBody>
          <a:bodyPr/>
          <a:lstStyle/>
          <a:p>
            <a:pPr algn="ctr"/>
            <a:r>
              <a:rPr lang="es-PE" b="1" dirty="0"/>
              <a:t>Entender el “ruido” es lo principal</a:t>
            </a:r>
          </a:p>
        </p:txBody>
      </p:sp>
      <p:sp>
        <p:nvSpPr>
          <p:cNvPr id="3" name="Content Placeholder 2">
            <a:extLst>
              <a:ext uri="{FF2B5EF4-FFF2-40B4-BE49-F238E27FC236}">
                <a16:creationId xmlns:a16="http://schemas.microsoft.com/office/drawing/2014/main" id="{DCD7B0B0-78C9-1791-090A-757CBFB3E687}"/>
              </a:ext>
            </a:extLst>
          </p:cNvPr>
          <p:cNvSpPr>
            <a:spLocks noGrp="1"/>
          </p:cNvSpPr>
          <p:nvPr>
            <p:ph idx="1"/>
          </p:nvPr>
        </p:nvSpPr>
        <p:spPr>
          <a:xfrm>
            <a:off x="964102" y="1815050"/>
            <a:ext cx="2390018" cy="4351338"/>
          </a:xfrm>
        </p:spPr>
        <p:txBody>
          <a:bodyPr/>
          <a:lstStyle/>
          <a:p>
            <a:pPr marL="0" indent="0">
              <a:buNone/>
            </a:pPr>
            <a:r>
              <a:rPr lang="es-ES" dirty="0"/>
              <a:t>Tomaremos un conjunto de </a:t>
            </a:r>
            <a:r>
              <a:rPr lang="es-ES" dirty="0" err="1"/>
              <a:t>de</a:t>
            </a:r>
            <a:r>
              <a:rPr lang="es-ES" dirty="0"/>
              <a:t> 2 píxeles en una imagen de escala de grises, cada uno representado como un punto 2D.</a:t>
            </a:r>
            <a:endParaRPr lang="es-PE" dirty="0"/>
          </a:p>
        </p:txBody>
      </p:sp>
      <p:pic>
        <p:nvPicPr>
          <p:cNvPr id="4" name="Picture 3">
            <a:extLst>
              <a:ext uri="{FF2B5EF4-FFF2-40B4-BE49-F238E27FC236}">
                <a16:creationId xmlns:a16="http://schemas.microsoft.com/office/drawing/2014/main" id="{446CE243-F3F3-345F-1AD9-F3F155A5AF02}"/>
              </a:ext>
            </a:extLst>
          </p:cNvPr>
          <p:cNvPicPr>
            <a:picLocks noChangeAspect="1"/>
          </p:cNvPicPr>
          <p:nvPr/>
        </p:nvPicPr>
        <p:blipFill>
          <a:blip r:embed="rId2"/>
          <a:stretch>
            <a:fillRect/>
          </a:stretch>
        </p:blipFill>
        <p:spPr>
          <a:xfrm>
            <a:off x="7137721" y="1667951"/>
            <a:ext cx="4396764" cy="4622800"/>
          </a:xfrm>
          <a:prstGeom prst="rect">
            <a:avLst/>
          </a:prstGeom>
        </p:spPr>
      </p:pic>
      <p:pic>
        <p:nvPicPr>
          <p:cNvPr id="6" name="Picture 5">
            <a:extLst>
              <a:ext uri="{FF2B5EF4-FFF2-40B4-BE49-F238E27FC236}">
                <a16:creationId xmlns:a16="http://schemas.microsoft.com/office/drawing/2014/main" id="{91D1A9B2-FB58-DCBE-B0D2-E80BEC01FE8C}"/>
              </a:ext>
            </a:extLst>
          </p:cNvPr>
          <p:cNvPicPr>
            <a:picLocks noChangeAspect="1"/>
          </p:cNvPicPr>
          <p:nvPr/>
        </p:nvPicPr>
        <p:blipFill>
          <a:blip r:embed="rId3"/>
          <a:stretch>
            <a:fillRect/>
          </a:stretch>
        </p:blipFill>
        <p:spPr>
          <a:xfrm>
            <a:off x="3762613" y="2246154"/>
            <a:ext cx="2783046" cy="2783046"/>
          </a:xfrm>
          <a:prstGeom prst="rect">
            <a:avLst/>
          </a:prstGeom>
        </p:spPr>
      </p:pic>
      <p:sp>
        <p:nvSpPr>
          <p:cNvPr id="7" name="Rectangle 6">
            <a:extLst>
              <a:ext uri="{FF2B5EF4-FFF2-40B4-BE49-F238E27FC236}">
                <a16:creationId xmlns:a16="http://schemas.microsoft.com/office/drawing/2014/main" id="{F60D9141-1A54-A272-643B-BAEDE204E66B}"/>
              </a:ext>
            </a:extLst>
          </p:cNvPr>
          <p:cNvSpPr/>
          <p:nvPr/>
        </p:nvSpPr>
        <p:spPr>
          <a:xfrm>
            <a:off x="3775710" y="2240280"/>
            <a:ext cx="685800" cy="365760"/>
          </a:xfrm>
          <a:prstGeom prst="rect">
            <a:avLst/>
          </a:prstGeom>
          <a:noFill/>
          <a:ln w="28575">
            <a:solidFill>
              <a:srgbClr val="B049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9" name="Straight Arrow Connector 8">
            <a:extLst>
              <a:ext uri="{FF2B5EF4-FFF2-40B4-BE49-F238E27FC236}">
                <a16:creationId xmlns:a16="http://schemas.microsoft.com/office/drawing/2014/main" id="{03B25FB2-60AF-A13F-53B3-5DC68717DC34}"/>
              </a:ext>
            </a:extLst>
          </p:cNvPr>
          <p:cNvCxnSpPr>
            <a:cxnSpLocks/>
          </p:cNvCxnSpPr>
          <p:nvPr/>
        </p:nvCxnSpPr>
        <p:spPr>
          <a:xfrm flipV="1">
            <a:off x="4474607" y="1879600"/>
            <a:ext cx="5363210" cy="543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50AC12-89DA-42BB-1532-D31008DEE13B}"/>
              </a:ext>
            </a:extLst>
          </p:cNvPr>
          <p:cNvSpPr/>
          <p:nvPr/>
        </p:nvSpPr>
        <p:spPr>
          <a:xfrm>
            <a:off x="5859859" y="4693920"/>
            <a:ext cx="685800" cy="335280"/>
          </a:xfrm>
          <a:prstGeom prst="rect">
            <a:avLst/>
          </a:prstGeom>
          <a:noFill/>
          <a:ln w="28575">
            <a:solidFill>
              <a:srgbClr val="3598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3" name="Straight Arrow Connector 12">
            <a:extLst>
              <a:ext uri="{FF2B5EF4-FFF2-40B4-BE49-F238E27FC236}">
                <a16:creationId xmlns:a16="http://schemas.microsoft.com/office/drawing/2014/main" id="{56C1828A-D6B6-BB9C-D5A5-93E7350AC87A}"/>
              </a:ext>
            </a:extLst>
          </p:cNvPr>
          <p:cNvCxnSpPr>
            <a:cxnSpLocks/>
            <a:stCxn id="12" idx="3"/>
          </p:cNvCxnSpPr>
          <p:nvPr/>
        </p:nvCxnSpPr>
        <p:spPr>
          <a:xfrm flipV="1">
            <a:off x="6545659" y="2857850"/>
            <a:ext cx="3487230" cy="20037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id="{9430F00C-3CE7-F1CE-A5C7-914560C48E86}"/>
              </a:ext>
            </a:extLst>
          </p:cNvPr>
          <p:cNvSpPr/>
          <p:nvPr/>
        </p:nvSpPr>
        <p:spPr>
          <a:xfrm>
            <a:off x="6725424" y="3164139"/>
            <a:ext cx="412297" cy="98797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650224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0530-6EE8-089A-667C-C0DD473964E7}"/>
              </a:ext>
            </a:extLst>
          </p:cNvPr>
          <p:cNvSpPr>
            <a:spLocks noGrp="1"/>
          </p:cNvSpPr>
          <p:nvPr>
            <p:ph type="title"/>
          </p:nvPr>
        </p:nvSpPr>
        <p:spPr/>
        <p:txBody>
          <a:bodyPr/>
          <a:lstStyle/>
          <a:p>
            <a:pPr algn="ctr"/>
            <a:r>
              <a:rPr lang="es-PE" b="1" dirty="0"/>
              <a:t>Agregando ruido “Puro”</a:t>
            </a:r>
          </a:p>
        </p:txBody>
      </p:sp>
      <p:pic>
        <p:nvPicPr>
          <p:cNvPr id="10" name="ssstwitter.com_1704982317330">
            <a:hlinkClick r:id="" action="ppaction://media"/>
            <a:extLst>
              <a:ext uri="{FF2B5EF4-FFF2-40B4-BE49-F238E27FC236}">
                <a16:creationId xmlns:a16="http://schemas.microsoft.com/office/drawing/2014/main" id="{CF1F9D22-559D-7466-128B-9B009FB237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65031" y="1690688"/>
            <a:ext cx="4288769" cy="4514408"/>
          </a:xfrm>
        </p:spPr>
      </p:pic>
      <p:sp>
        <p:nvSpPr>
          <p:cNvPr id="14" name="TextBox 13">
            <a:extLst>
              <a:ext uri="{FF2B5EF4-FFF2-40B4-BE49-F238E27FC236}">
                <a16:creationId xmlns:a16="http://schemas.microsoft.com/office/drawing/2014/main" id="{28B6E6F0-2E2A-65E4-E0C2-23D23044F4BA}"/>
              </a:ext>
            </a:extLst>
          </p:cNvPr>
          <p:cNvSpPr txBox="1"/>
          <p:nvPr/>
        </p:nvSpPr>
        <p:spPr>
          <a:xfrm>
            <a:off x="1576933" y="2114511"/>
            <a:ext cx="4536081" cy="2862322"/>
          </a:xfrm>
          <a:prstGeom prst="rect">
            <a:avLst/>
          </a:prstGeom>
          <a:noFill/>
        </p:spPr>
        <p:txBody>
          <a:bodyPr wrap="square">
            <a:spAutoFit/>
          </a:bodyPr>
          <a:lstStyle/>
          <a:p>
            <a:r>
              <a:rPr lang="es-ES" sz="2000" dirty="0">
                <a:latin typeface="Calibri Light (Headings)"/>
              </a:rPr>
              <a:t>Inicialmente, el conjunto de imágenes forma una variedad de "imágenes realistas" (aquí, ficticias). Progresivamente añado un valor aleatorio gaussiano a cada píxel, produciendo un movimiento browniano. Después de muchas iteraciones, la distribución de las imágenes todavía no es una gaussiana centrada: la variedad todavía está presente.</a:t>
            </a:r>
          </a:p>
        </p:txBody>
      </p:sp>
    </p:spTree>
    <p:extLst>
      <p:ext uri="{BB962C8B-B14F-4D97-AF65-F5344CB8AC3E}">
        <p14:creationId xmlns:p14="http://schemas.microsoft.com/office/powerpoint/2010/main" val="104834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0449-B1CF-64B5-0C2D-1071360D9D56}"/>
              </a:ext>
            </a:extLst>
          </p:cNvPr>
          <p:cNvSpPr>
            <a:spLocks noGrp="1"/>
          </p:cNvSpPr>
          <p:nvPr>
            <p:ph type="title"/>
          </p:nvPr>
        </p:nvSpPr>
        <p:spPr/>
        <p:txBody>
          <a:bodyPr/>
          <a:lstStyle/>
          <a:p>
            <a:pPr algn="ctr"/>
            <a:r>
              <a:rPr lang="es-PE" b="1" dirty="0"/>
              <a:t>Combinando el ruido progresivamente</a:t>
            </a:r>
          </a:p>
        </p:txBody>
      </p:sp>
      <p:sp>
        <p:nvSpPr>
          <p:cNvPr id="3" name="Content Placeholder 2">
            <a:extLst>
              <a:ext uri="{FF2B5EF4-FFF2-40B4-BE49-F238E27FC236}">
                <a16:creationId xmlns:a16="http://schemas.microsoft.com/office/drawing/2014/main" id="{8BEA6A8B-0DBA-4571-C5FA-ADA652F54D6D}"/>
              </a:ext>
            </a:extLst>
          </p:cNvPr>
          <p:cNvSpPr>
            <a:spLocks noGrp="1"/>
          </p:cNvSpPr>
          <p:nvPr>
            <p:ph idx="1"/>
          </p:nvPr>
        </p:nvSpPr>
        <p:spPr>
          <a:xfrm>
            <a:off x="543582" y="1845770"/>
            <a:ext cx="5005881" cy="2646363"/>
          </a:xfrm>
        </p:spPr>
        <p:txBody>
          <a:bodyPr>
            <a:normAutofit fontScale="85000" lnSpcReduction="20000"/>
          </a:bodyPr>
          <a:lstStyle/>
          <a:p>
            <a:pPr marL="0" indent="0">
              <a:buNone/>
            </a:pPr>
            <a:r>
              <a:rPr lang="es-ES" dirty="0"/>
              <a:t>En cambio, para transformar la variedad de "imágenes realistas" en una distribución gaussiana, es necesario combinar progresivamente cada imagen de entrada con una gaussiana. El iterado resultante es simplemente una combinación lineal de la imagen en el paso de tiempo anterior y un valor aleatorio gaussiano.</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endParaRPr lang="es-ES" dirty="0"/>
          </a:p>
          <a:p>
            <a:endParaRPr lang="es-ES" dirty="0"/>
          </a:p>
          <a:p>
            <a:endParaRPr lang="es-ES" dirty="0"/>
          </a:p>
          <a:p>
            <a:endParaRPr lang="es-ES" dirty="0"/>
          </a:p>
          <a:p>
            <a:endParaRPr lang="es-ES" dirty="0"/>
          </a:p>
          <a:p>
            <a:endParaRPr lang="es-PE" dirty="0"/>
          </a:p>
        </p:txBody>
      </p:sp>
      <p:pic>
        <p:nvPicPr>
          <p:cNvPr id="4" name="Picture 3">
            <a:extLst>
              <a:ext uri="{FF2B5EF4-FFF2-40B4-BE49-F238E27FC236}">
                <a16:creationId xmlns:a16="http://schemas.microsoft.com/office/drawing/2014/main" id="{43D00AFF-149B-30A5-070F-41D8F8A81DF1}"/>
              </a:ext>
            </a:extLst>
          </p:cNvPr>
          <p:cNvPicPr>
            <a:picLocks noChangeAspect="1"/>
          </p:cNvPicPr>
          <p:nvPr/>
        </p:nvPicPr>
        <p:blipFill>
          <a:blip r:embed="rId4"/>
          <a:stretch>
            <a:fillRect/>
          </a:stretch>
        </p:blipFill>
        <p:spPr>
          <a:xfrm>
            <a:off x="438478" y="4471988"/>
            <a:ext cx="5429250" cy="1704975"/>
          </a:xfrm>
          <a:prstGeom prst="rect">
            <a:avLst/>
          </a:prstGeom>
        </p:spPr>
      </p:pic>
      <p:pic>
        <p:nvPicPr>
          <p:cNvPr id="5" name="ssstwitter.com_1704982623112">
            <a:hlinkClick r:id="" action="ppaction://media"/>
            <a:extLst>
              <a:ext uri="{FF2B5EF4-FFF2-40B4-BE49-F238E27FC236}">
                <a16:creationId xmlns:a16="http://schemas.microsoft.com/office/drawing/2014/main" id="{A9F6350B-40D4-C8E9-960A-77550639DD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60409" y="1449980"/>
            <a:ext cx="4593391" cy="4842598"/>
          </a:xfrm>
          <a:prstGeom prst="rect">
            <a:avLst/>
          </a:prstGeom>
        </p:spPr>
      </p:pic>
      <p:cxnSp>
        <p:nvCxnSpPr>
          <p:cNvPr id="7" name="Straight Connector 6">
            <a:extLst>
              <a:ext uri="{FF2B5EF4-FFF2-40B4-BE49-F238E27FC236}">
                <a16:creationId xmlns:a16="http://schemas.microsoft.com/office/drawing/2014/main" id="{0FD3AEAD-7D14-347A-807C-2C74747FE65E}"/>
              </a:ext>
            </a:extLst>
          </p:cNvPr>
          <p:cNvCxnSpPr/>
          <p:nvPr/>
        </p:nvCxnSpPr>
        <p:spPr>
          <a:xfrm>
            <a:off x="2385849" y="5486400"/>
            <a:ext cx="12822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04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0449-B1CF-64B5-0C2D-1071360D9D56}"/>
              </a:ext>
            </a:extLst>
          </p:cNvPr>
          <p:cNvSpPr>
            <a:spLocks noGrp="1"/>
          </p:cNvSpPr>
          <p:nvPr>
            <p:ph type="title"/>
          </p:nvPr>
        </p:nvSpPr>
        <p:spPr/>
        <p:txBody>
          <a:bodyPr/>
          <a:lstStyle/>
          <a:p>
            <a:pPr algn="ctr"/>
            <a:r>
              <a:rPr lang="es-PE" b="1" dirty="0"/>
              <a:t>Combinando el ruido progresivamente</a:t>
            </a:r>
          </a:p>
        </p:txBody>
      </p:sp>
      <p:sp>
        <p:nvSpPr>
          <p:cNvPr id="3" name="Content Placeholder 2">
            <a:extLst>
              <a:ext uri="{FF2B5EF4-FFF2-40B4-BE49-F238E27FC236}">
                <a16:creationId xmlns:a16="http://schemas.microsoft.com/office/drawing/2014/main" id="{8BEA6A8B-0DBA-4571-C5FA-ADA652F54D6D}"/>
              </a:ext>
            </a:extLst>
          </p:cNvPr>
          <p:cNvSpPr>
            <a:spLocks noGrp="1"/>
          </p:cNvSpPr>
          <p:nvPr>
            <p:ph idx="1"/>
          </p:nvPr>
        </p:nvSpPr>
        <p:spPr>
          <a:xfrm>
            <a:off x="543582" y="1845770"/>
            <a:ext cx="5005881" cy="2646363"/>
          </a:xfrm>
        </p:spPr>
        <p:txBody>
          <a:bodyPr>
            <a:normAutofit fontScale="85000" lnSpcReduction="20000"/>
          </a:bodyPr>
          <a:lstStyle/>
          <a:p>
            <a:pPr marL="0" indent="0">
              <a:buNone/>
            </a:pPr>
            <a:r>
              <a:rPr lang="es-ES" dirty="0"/>
              <a:t>Para una imagen inicial I^0 sin ruido, podemos predecir su aspecto en cualquier momento t mezclándola directamente con ruido gaussiano, sin necesidad de iteraciones intermedias. Los valores \</a:t>
            </a:r>
            <a:r>
              <a:rPr lang="es-ES" dirty="0" err="1"/>
              <a:t>alpha_i</a:t>
            </a:r>
            <a:r>
              <a:rPr lang="es-ES" dirty="0"/>
              <a:t> son menores que 1 y disminuyen con el tiempo, lo que hace que la imagen original I^0 se desvanezca gradualmente.</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endParaRPr lang="es-ES" dirty="0"/>
          </a:p>
          <a:p>
            <a:endParaRPr lang="es-ES" dirty="0"/>
          </a:p>
          <a:p>
            <a:endParaRPr lang="es-ES" dirty="0"/>
          </a:p>
          <a:p>
            <a:endParaRPr lang="es-ES" dirty="0"/>
          </a:p>
          <a:p>
            <a:endParaRPr lang="es-ES" dirty="0"/>
          </a:p>
          <a:p>
            <a:endParaRPr lang="es-PE" dirty="0"/>
          </a:p>
        </p:txBody>
      </p:sp>
      <p:pic>
        <p:nvPicPr>
          <p:cNvPr id="8" name="Picture 7">
            <a:extLst>
              <a:ext uri="{FF2B5EF4-FFF2-40B4-BE49-F238E27FC236}">
                <a16:creationId xmlns:a16="http://schemas.microsoft.com/office/drawing/2014/main" id="{A87D8261-3117-5EB0-BE23-FBE2AADE5899}"/>
              </a:ext>
            </a:extLst>
          </p:cNvPr>
          <p:cNvPicPr>
            <a:picLocks noChangeAspect="1"/>
          </p:cNvPicPr>
          <p:nvPr/>
        </p:nvPicPr>
        <p:blipFill>
          <a:blip r:embed="rId4"/>
          <a:stretch>
            <a:fillRect/>
          </a:stretch>
        </p:blipFill>
        <p:spPr>
          <a:xfrm>
            <a:off x="1135817" y="4492133"/>
            <a:ext cx="4295775" cy="1381125"/>
          </a:xfrm>
          <a:prstGeom prst="rect">
            <a:avLst/>
          </a:prstGeom>
        </p:spPr>
      </p:pic>
      <p:pic>
        <p:nvPicPr>
          <p:cNvPr id="4" name="ssstwitter.com_1704984495065">
            <a:hlinkClick r:id="" action="ppaction://media"/>
            <a:extLst>
              <a:ext uri="{FF2B5EF4-FFF2-40B4-BE49-F238E27FC236}">
                <a16:creationId xmlns:a16="http://schemas.microsoft.com/office/drawing/2014/main" id="{9A989179-747B-E5E1-E231-1A5382C617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42539" y="1415667"/>
            <a:ext cx="4602831" cy="4852550"/>
          </a:xfrm>
          <a:prstGeom prst="rect">
            <a:avLst/>
          </a:prstGeom>
        </p:spPr>
      </p:pic>
    </p:spTree>
    <p:extLst>
      <p:ext uri="{BB962C8B-B14F-4D97-AF65-F5344CB8AC3E}">
        <p14:creationId xmlns:p14="http://schemas.microsoft.com/office/powerpoint/2010/main" val="28150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p:nvPr/>
        </p:nvSpPr>
        <p:spPr>
          <a:xfrm>
            <a:off x="4714184" y="3143333"/>
            <a:ext cx="5559600" cy="1003600"/>
          </a:xfrm>
          <a:prstGeom prst="rect">
            <a:avLst/>
          </a:prstGeom>
          <a:noFill/>
          <a:ln>
            <a:noFill/>
          </a:ln>
        </p:spPr>
        <p:txBody>
          <a:bodyPr spcFirstLastPara="1" wrap="square" lIns="121900" tIns="121900" rIns="121900" bIns="121900" anchor="b" anchorCtr="0">
            <a:noAutofit/>
          </a:bodyPr>
          <a:lstStyle/>
          <a:p>
            <a:pPr>
              <a:lnSpc>
                <a:spcPct val="80000"/>
              </a:lnSpc>
              <a:buSzPts val="770"/>
            </a:pPr>
            <a:r>
              <a:rPr lang="es-ES" sz="4573" b="1" dirty="0">
                <a:solidFill>
                  <a:schemeClr val="lt1"/>
                </a:solidFill>
                <a:latin typeface="Montserrat"/>
                <a:ea typeface="Montserrat"/>
                <a:cs typeface="Montserrat"/>
                <a:sym typeface="Montserrat"/>
              </a:rPr>
              <a:t>Evolución del </a:t>
            </a:r>
          </a:p>
          <a:p>
            <a:pPr>
              <a:lnSpc>
                <a:spcPct val="80000"/>
              </a:lnSpc>
              <a:buSzPts val="770"/>
            </a:pPr>
            <a:r>
              <a:rPr lang="es-ES" sz="4573" b="1" dirty="0">
                <a:solidFill>
                  <a:schemeClr val="lt1"/>
                </a:solidFill>
                <a:latin typeface="Montserrat"/>
                <a:ea typeface="Montserrat"/>
                <a:cs typeface="Montserrat"/>
                <a:sym typeface="Montserrat"/>
              </a:rPr>
              <a:t>Estado del Arte</a:t>
            </a:r>
          </a:p>
        </p:txBody>
      </p:sp>
      <p:sp>
        <p:nvSpPr>
          <p:cNvPr id="111" name="Google Shape;111;p16"/>
          <p:cNvSpPr/>
          <p:nvPr/>
        </p:nvSpPr>
        <p:spPr>
          <a:xfrm>
            <a:off x="0" y="0"/>
            <a:ext cx="3964000" cy="6858000"/>
          </a:xfrm>
          <a:prstGeom prst="rect">
            <a:avLst/>
          </a:prstGeom>
          <a:solidFill>
            <a:srgbClr val="FFFFFF"/>
          </a:solidFill>
          <a:ln>
            <a:noFill/>
          </a:ln>
        </p:spPr>
        <p:txBody>
          <a:bodyPr spcFirstLastPara="1" wrap="square" lIns="121900" tIns="121900" rIns="121900" bIns="121900" anchor="ctr" anchorCtr="0">
            <a:noAutofit/>
          </a:bodyPr>
          <a:lstStyle/>
          <a:p>
            <a:pPr algn="ctr"/>
            <a:endParaRPr sz="2400"/>
          </a:p>
        </p:txBody>
      </p:sp>
      <p:sp>
        <p:nvSpPr>
          <p:cNvPr id="112" name="Google Shape;112;p16"/>
          <p:cNvSpPr/>
          <p:nvPr/>
        </p:nvSpPr>
        <p:spPr>
          <a:xfrm>
            <a:off x="1699833" y="2386133"/>
            <a:ext cx="2892400" cy="2518000"/>
          </a:xfrm>
          <a:prstGeom prst="pie">
            <a:avLst>
              <a:gd name="adj1" fmla="val 5375995"/>
              <a:gd name="adj2" fmla="val 10797797"/>
            </a:avLst>
          </a:prstGeom>
          <a:solidFill>
            <a:srgbClr val="2841DD"/>
          </a:solidFill>
          <a:ln>
            <a:noFill/>
          </a:ln>
        </p:spPr>
        <p:txBody>
          <a:bodyPr spcFirstLastPara="1" wrap="square" lIns="121900" tIns="121900" rIns="121900" bIns="121900" anchor="ctr" anchorCtr="0">
            <a:noAutofit/>
          </a:bodyPr>
          <a:lstStyle/>
          <a:p>
            <a:pPr algn="ctr"/>
            <a:endParaRPr sz="2400"/>
          </a:p>
        </p:txBody>
      </p:sp>
      <p:sp>
        <p:nvSpPr>
          <p:cNvPr id="113" name="Google Shape;113;p16"/>
          <p:cNvSpPr txBox="1"/>
          <p:nvPr/>
        </p:nvSpPr>
        <p:spPr>
          <a:xfrm>
            <a:off x="1195133" y="2920999"/>
            <a:ext cx="2611600" cy="1348400"/>
          </a:xfrm>
          <a:prstGeom prst="rect">
            <a:avLst/>
          </a:prstGeom>
          <a:noFill/>
          <a:ln>
            <a:noFill/>
          </a:ln>
        </p:spPr>
        <p:txBody>
          <a:bodyPr spcFirstLastPara="1" wrap="square" lIns="121900" tIns="121900" rIns="121900" bIns="121900" anchor="ctr" anchorCtr="0">
            <a:noAutofit/>
          </a:bodyPr>
          <a:lstStyle/>
          <a:p>
            <a:pPr algn="ctr">
              <a:lnSpc>
                <a:spcPct val="110000"/>
              </a:lnSpc>
              <a:buSzPts val="852"/>
            </a:pPr>
            <a:r>
              <a:rPr lang="es-419" sz="12800" b="1">
                <a:latin typeface="Montserrat"/>
                <a:ea typeface="Montserrat"/>
                <a:cs typeface="Montserrat"/>
                <a:sym typeface="Montserrat"/>
              </a:rPr>
              <a:t>1.</a:t>
            </a:r>
            <a:endParaRPr sz="128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0C65-44BD-ADB8-12B5-BAF0D15F4B9A}"/>
              </a:ext>
            </a:extLst>
          </p:cNvPr>
          <p:cNvSpPr>
            <a:spLocks noGrp="1"/>
          </p:cNvSpPr>
          <p:nvPr>
            <p:ph type="title"/>
          </p:nvPr>
        </p:nvSpPr>
        <p:spPr/>
        <p:txBody>
          <a:bodyPr/>
          <a:lstStyle/>
          <a:p>
            <a:pPr algn="ctr"/>
            <a:r>
              <a:rPr lang="es-PE" b="1" dirty="0"/>
              <a:t>Entrenar una red de difusión</a:t>
            </a:r>
          </a:p>
        </p:txBody>
      </p:sp>
      <p:sp>
        <p:nvSpPr>
          <p:cNvPr id="3" name="Content Placeholder 2">
            <a:extLst>
              <a:ext uri="{FF2B5EF4-FFF2-40B4-BE49-F238E27FC236}">
                <a16:creationId xmlns:a16="http://schemas.microsoft.com/office/drawing/2014/main" id="{1CAD2E79-EE8B-3D7B-B2E2-2C2594D9B37E}"/>
              </a:ext>
            </a:extLst>
          </p:cNvPr>
          <p:cNvSpPr>
            <a:spLocks noGrp="1"/>
          </p:cNvSpPr>
          <p:nvPr>
            <p:ph idx="1"/>
          </p:nvPr>
        </p:nvSpPr>
        <p:spPr>
          <a:xfrm>
            <a:off x="838200" y="1815115"/>
            <a:ext cx="3796862" cy="4351338"/>
          </a:xfrm>
        </p:spPr>
        <p:txBody>
          <a:bodyPr>
            <a:normAutofit fontScale="85000" lnSpcReduction="10000"/>
          </a:bodyPr>
          <a:lstStyle/>
          <a:p>
            <a:pPr marL="0" indent="0">
              <a:buNone/>
            </a:pPr>
            <a:r>
              <a:rPr lang="es-ES" dirty="0"/>
              <a:t>Ahora podemos entrenar una red neuronal para eliminar ruido, por ejemplo, una U-Net. La alimentamos con un gran conjunto de datos de imágenes con cantidades aleatorias de ruido generadas por la fórmula anterior, e intentamos predecir el ruido. Minimizamos una pérdida que es simplemente el error cuadrático medio (MSE) entre el ruido de entrada y el ruido predicho.</a:t>
            </a:r>
          </a:p>
          <a:p>
            <a:endParaRPr lang="es-ES" dirty="0"/>
          </a:p>
          <a:p>
            <a:endParaRPr lang="es-ES" dirty="0"/>
          </a:p>
          <a:p>
            <a:endParaRPr lang="es-ES" dirty="0"/>
          </a:p>
          <a:p>
            <a:endParaRPr lang="es-ES" dirty="0"/>
          </a:p>
          <a:p>
            <a:endParaRPr lang="es-ES" dirty="0"/>
          </a:p>
          <a:p>
            <a:endParaRPr lang="es-PE" dirty="0"/>
          </a:p>
        </p:txBody>
      </p:sp>
      <p:pic>
        <p:nvPicPr>
          <p:cNvPr id="2050" name="Picture 2" descr="Image">
            <a:extLst>
              <a:ext uri="{FF2B5EF4-FFF2-40B4-BE49-F238E27FC236}">
                <a16:creationId xmlns:a16="http://schemas.microsoft.com/office/drawing/2014/main" id="{6C28D827-7D3D-A59B-B015-694BB2AD9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165" y="1516117"/>
            <a:ext cx="6829753" cy="2618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B7DA864-7BF3-62C6-D050-411B36DE6540}"/>
              </a:ext>
            </a:extLst>
          </p:cNvPr>
          <p:cNvPicPr>
            <a:picLocks noChangeAspect="1"/>
          </p:cNvPicPr>
          <p:nvPr/>
        </p:nvPicPr>
        <p:blipFill>
          <a:blip r:embed="rId3"/>
          <a:stretch>
            <a:fillRect/>
          </a:stretch>
        </p:blipFill>
        <p:spPr>
          <a:xfrm>
            <a:off x="4976298" y="4372304"/>
            <a:ext cx="6715761" cy="1392292"/>
          </a:xfrm>
          <a:prstGeom prst="rect">
            <a:avLst/>
          </a:prstGeom>
        </p:spPr>
      </p:pic>
      <p:sp>
        <p:nvSpPr>
          <p:cNvPr id="6" name="TextBox 5">
            <a:extLst>
              <a:ext uri="{FF2B5EF4-FFF2-40B4-BE49-F238E27FC236}">
                <a16:creationId xmlns:a16="http://schemas.microsoft.com/office/drawing/2014/main" id="{C40C5FDF-35ED-14C2-4630-AD65C1A80A51}"/>
              </a:ext>
            </a:extLst>
          </p:cNvPr>
          <p:cNvSpPr txBox="1"/>
          <p:nvPr/>
        </p:nvSpPr>
        <p:spPr>
          <a:xfrm>
            <a:off x="5360276" y="5633379"/>
            <a:ext cx="5791200" cy="369332"/>
          </a:xfrm>
          <a:prstGeom prst="rect">
            <a:avLst/>
          </a:prstGeom>
          <a:noFill/>
        </p:spPr>
        <p:txBody>
          <a:bodyPr wrap="square" rtlCol="0">
            <a:spAutoFit/>
          </a:bodyPr>
          <a:lstStyle/>
          <a:p>
            <a:r>
              <a:rPr lang="es-PE" dirty="0"/>
              <a:t>Considerar una función que demore más en destruir la señal</a:t>
            </a:r>
          </a:p>
        </p:txBody>
      </p:sp>
    </p:spTree>
    <p:extLst>
      <p:ext uri="{BB962C8B-B14F-4D97-AF65-F5344CB8AC3E}">
        <p14:creationId xmlns:p14="http://schemas.microsoft.com/office/powerpoint/2010/main" val="119762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p:nvPr/>
        </p:nvSpPr>
        <p:spPr>
          <a:xfrm>
            <a:off x="4714184" y="3850304"/>
            <a:ext cx="5559600" cy="1003600"/>
          </a:xfrm>
          <a:prstGeom prst="rect">
            <a:avLst/>
          </a:prstGeom>
          <a:noFill/>
          <a:ln>
            <a:noFill/>
          </a:ln>
        </p:spPr>
        <p:txBody>
          <a:bodyPr spcFirstLastPara="1" wrap="square" lIns="121900" tIns="121900" rIns="121900" bIns="121900" anchor="b" anchorCtr="0">
            <a:noAutofit/>
          </a:bodyPr>
          <a:lstStyle/>
          <a:p>
            <a:pPr>
              <a:lnSpc>
                <a:spcPct val="80000"/>
              </a:lnSpc>
              <a:buSzPts val="770"/>
            </a:pPr>
            <a:r>
              <a:rPr lang="es-ES" sz="4573" b="1" dirty="0">
                <a:solidFill>
                  <a:schemeClr val="lt1"/>
                </a:solidFill>
                <a:latin typeface="Montserrat"/>
                <a:ea typeface="Montserrat"/>
                <a:cs typeface="Montserrat"/>
                <a:sym typeface="Montserrat"/>
              </a:rPr>
              <a:t>Aplicaciones Diversas de Modelos de </a:t>
            </a:r>
            <a:r>
              <a:rPr lang="es-ES" sz="4573" b="1" dirty="0" err="1">
                <a:solidFill>
                  <a:schemeClr val="lt1"/>
                </a:solidFill>
                <a:latin typeface="Montserrat"/>
                <a:ea typeface="Montserrat"/>
                <a:cs typeface="Montserrat"/>
                <a:sym typeface="Montserrat"/>
              </a:rPr>
              <a:t>DifusiónA</a:t>
            </a:r>
            <a:endParaRPr lang="es-ES" sz="4573" b="1" dirty="0">
              <a:solidFill>
                <a:schemeClr val="l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E1D5-62B7-1B8D-3303-132AADEBFD46}"/>
              </a:ext>
            </a:extLst>
          </p:cNvPr>
          <p:cNvSpPr>
            <a:spLocks noGrp="1"/>
          </p:cNvSpPr>
          <p:nvPr>
            <p:ph type="title"/>
          </p:nvPr>
        </p:nvSpPr>
        <p:spPr/>
        <p:txBody>
          <a:bodyPr>
            <a:normAutofit/>
          </a:bodyPr>
          <a:lstStyle/>
          <a:p>
            <a:pPr algn="ctr"/>
            <a:r>
              <a:rPr lang="en-US" b="1" dirty="0"/>
              <a:t>Inpainting con </a:t>
            </a:r>
            <a:r>
              <a:rPr lang="en-US" b="1" dirty="0" err="1"/>
              <a:t>modelos</a:t>
            </a:r>
            <a:r>
              <a:rPr lang="en-US" b="1" dirty="0"/>
              <a:t> de </a:t>
            </a:r>
            <a:r>
              <a:rPr lang="en-US" b="1" dirty="0" err="1"/>
              <a:t>difusión</a:t>
            </a:r>
            <a:endParaRPr lang="es-PE" b="1" dirty="0"/>
          </a:p>
        </p:txBody>
      </p:sp>
      <p:sp>
        <p:nvSpPr>
          <p:cNvPr id="3" name="Content Placeholder 2">
            <a:extLst>
              <a:ext uri="{FF2B5EF4-FFF2-40B4-BE49-F238E27FC236}">
                <a16:creationId xmlns:a16="http://schemas.microsoft.com/office/drawing/2014/main" id="{90AF22DC-2306-F6FD-E80B-506FC0C2DD40}"/>
              </a:ext>
            </a:extLst>
          </p:cNvPr>
          <p:cNvSpPr>
            <a:spLocks noGrp="1"/>
          </p:cNvSpPr>
          <p:nvPr>
            <p:ph idx="1"/>
          </p:nvPr>
        </p:nvSpPr>
        <p:spPr/>
        <p:txBody>
          <a:bodyPr/>
          <a:lstStyle/>
          <a:p>
            <a:endParaRPr lang="es-PE"/>
          </a:p>
        </p:txBody>
      </p:sp>
      <p:pic>
        <p:nvPicPr>
          <p:cNvPr id="6148" name="Picture 4">
            <a:extLst>
              <a:ext uri="{FF2B5EF4-FFF2-40B4-BE49-F238E27FC236}">
                <a16:creationId xmlns:a16="http://schemas.microsoft.com/office/drawing/2014/main" id="{A22C9BFA-3914-B9DE-6501-401B676BC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018" y="1753394"/>
            <a:ext cx="996315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888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33D4-DD77-B3B8-7EFD-03B023EC7785}"/>
              </a:ext>
            </a:extLst>
          </p:cNvPr>
          <p:cNvSpPr>
            <a:spLocks noGrp="1"/>
          </p:cNvSpPr>
          <p:nvPr>
            <p:ph type="title"/>
          </p:nvPr>
        </p:nvSpPr>
        <p:spPr/>
        <p:txBody>
          <a:bodyPr/>
          <a:lstStyle/>
          <a:p>
            <a:pPr algn="ctr"/>
            <a:r>
              <a:rPr lang="es-PE" b="1" dirty="0"/>
              <a:t>Segmentación</a:t>
            </a:r>
          </a:p>
        </p:txBody>
      </p:sp>
      <p:pic>
        <p:nvPicPr>
          <p:cNvPr id="4" name="Picture 3">
            <a:extLst>
              <a:ext uri="{FF2B5EF4-FFF2-40B4-BE49-F238E27FC236}">
                <a16:creationId xmlns:a16="http://schemas.microsoft.com/office/drawing/2014/main" id="{79C8D449-9C03-3B06-4D0E-F457FD299C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37427" y="1626282"/>
            <a:ext cx="8717145" cy="4414612"/>
          </a:xfrm>
          <a:prstGeom prst="rect">
            <a:avLst/>
          </a:prstGeom>
        </p:spPr>
      </p:pic>
    </p:spTree>
    <p:extLst>
      <p:ext uri="{BB962C8B-B14F-4D97-AF65-F5344CB8AC3E}">
        <p14:creationId xmlns:p14="http://schemas.microsoft.com/office/powerpoint/2010/main" val="2457907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82CA9-11AB-CEA0-D56D-FC60409D63F9}"/>
              </a:ext>
            </a:extLst>
          </p:cNvPr>
          <p:cNvSpPr>
            <a:spLocks noGrp="1"/>
          </p:cNvSpPr>
          <p:nvPr>
            <p:ph type="title"/>
          </p:nvPr>
        </p:nvSpPr>
        <p:spPr/>
        <p:txBody>
          <a:bodyPr/>
          <a:lstStyle/>
          <a:p>
            <a:pPr algn="ctr"/>
            <a:r>
              <a:rPr lang="es-PE" b="1" dirty="0"/>
              <a:t>Se puede aplicar en 3D</a:t>
            </a:r>
          </a:p>
        </p:txBody>
      </p:sp>
      <p:pic>
        <p:nvPicPr>
          <p:cNvPr id="6" name="ssstwitter.com_1704987125031">
            <a:hlinkClick r:id="" action="ppaction://media"/>
            <a:extLst>
              <a:ext uri="{FF2B5EF4-FFF2-40B4-BE49-F238E27FC236}">
                <a16:creationId xmlns:a16="http://schemas.microsoft.com/office/drawing/2014/main" id="{A43F1B0D-10D1-41ED-FD65-C26294B3CBD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82276" y="1987824"/>
            <a:ext cx="6508190" cy="3660774"/>
          </a:xfrm>
        </p:spPr>
      </p:pic>
      <p:pic>
        <p:nvPicPr>
          <p:cNvPr id="5" name="Picture 4">
            <a:extLst>
              <a:ext uri="{FF2B5EF4-FFF2-40B4-BE49-F238E27FC236}">
                <a16:creationId xmlns:a16="http://schemas.microsoft.com/office/drawing/2014/main" id="{5BB79E0D-60B5-8FAA-F38C-86B0B02A6E4A}"/>
              </a:ext>
            </a:extLst>
          </p:cNvPr>
          <p:cNvPicPr>
            <a:picLocks noChangeAspect="1"/>
          </p:cNvPicPr>
          <p:nvPr/>
        </p:nvPicPr>
        <p:blipFill>
          <a:blip r:embed="rId5"/>
          <a:stretch>
            <a:fillRect/>
          </a:stretch>
        </p:blipFill>
        <p:spPr>
          <a:xfrm>
            <a:off x="433850" y="1708258"/>
            <a:ext cx="5148426" cy="4219907"/>
          </a:xfrm>
          <a:prstGeom prst="rect">
            <a:avLst/>
          </a:prstGeom>
        </p:spPr>
      </p:pic>
    </p:spTree>
    <p:extLst>
      <p:ext uri="{BB962C8B-B14F-4D97-AF65-F5344CB8AC3E}">
        <p14:creationId xmlns:p14="http://schemas.microsoft.com/office/powerpoint/2010/main" val="330416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3B807-4C14-D69B-8322-1982DB7CD403}"/>
              </a:ext>
            </a:extLst>
          </p:cNvPr>
          <p:cNvSpPr>
            <a:spLocks noGrp="1"/>
          </p:cNvSpPr>
          <p:nvPr>
            <p:ph type="title"/>
          </p:nvPr>
        </p:nvSpPr>
        <p:spPr/>
        <p:txBody>
          <a:bodyPr/>
          <a:lstStyle/>
          <a:p>
            <a:pPr algn="ctr"/>
            <a:r>
              <a:rPr lang="es-PE" b="1" dirty="0"/>
              <a:t>Generar código utilizable</a:t>
            </a:r>
          </a:p>
        </p:txBody>
      </p:sp>
      <p:sp>
        <p:nvSpPr>
          <p:cNvPr id="3" name="Content Placeholder 2">
            <a:extLst>
              <a:ext uri="{FF2B5EF4-FFF2-40B4-BE49-F238E27FC236}">
                <a16:creationId xmlns:a16="http://schemas.microsoft.com/office/drawing/2014/main" id="{EE59C353-6968-5AC4-1CBF-FDDD5AEDDDD0}"/>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65A7CC72-9819-8434-2BAA-EB3D2C1B884D}"/>
              </a:ext>
            </a:extLst>
          </p:cNvPr>
          <p:cNvPicPr>
            <a:picLocks noChangeAspect="1"/>
          </p:cNvPicPr>
          <p:nvPr/>
        </p:nvPicPr>
        <p:blipFill>
          <a:blip r:embed="rId2"/>
          <a:stretch>
            <a:fillRect/>
          </a:stretch>
        </p:blipFill>
        <p:spPr>
          <a:xfrm>
            <a:off x="881540" y="1452634"/>
            <a:ext cx="5236130" cy="4683908"/>
          </a:xfrm>
          <a:prstGeom prst="rect">
            <a:avLst/>
          </a:prstGeom>
        </p:spPr>
      </p:pic>
      <p:pic>
        <p:nvPicPr>
          <p:cNvPr id="7" name="Picture 6">
            <a:extLst>
              <a:ext uri="{FF2B5EF4-FFF2-40B4-BE49-F238E27FC236}">
                <a16:creationId xmlns:a16="http://schemas.microsoft.com/office/drawing/2014/main" id="{B1862DD6-6C58-EA08-2627-8CBBD1520B7B}"/>
              </a:ext>
            </a:extLst>
          </p:cNvPr>
          <p:cNvPicPr>
            <a:picLocks noChangeAspect="1"/>
          </p:cNvPicPr>
          <p:nvPr/>
        </p:nvPicPr>
        <p:blipFill>
          <a:blip r:embed="rId3"/>
          <a:stretch>
            <a:fillRect/>
          </a:stretch>
        </p:blipFill>
        <p:spPr>
          <a:xfrm>
            <a:off x="6161010" y="3790203"/>
            <a:ext cx="5236130" cy="2443527"/>
          </a:xfrm>
          <a:prstGeom prst="rect">
            <a:avLst/>
          </a:prstGeom>
        </p:spPr>
      </p:pic>
      <p:pic>
        <p:nvPicPr>
          <p:cNvPr id="9" name="Picture 8">
            <a:extLst>
              <a:ext uri="{FF2B5EF4-FFF2-40B4-BE49-F238E27FC236}">
                <a16:creationId xmlns:a16="http://schemas.microsoft.com/office/drawing/2014/main" id="{E8FD3166-9583-EBE8-7FFD-33AAD18B6B5B}"/>
              </a:ext>
            </a:extLst>
          </p:cNvPr>
          <p:cNvPicPr>
            <a:picLocks noChangeAspect="1"/>
          </p:cNvPicPr>
          <p:nvPr/>
        </p:nvPicPr>
        <p:blipFill>
          <a:blip r:embed="rId4"/>
          <a:stretch>
            <a:fillRect/>
          </a:stretch>
        </p:blipFill>
        <p:spPr>
          <a:xfrm>
            <a:off x="7187484" y="1758157"/>
            <a:ext cx="3381014" cy="1964578"/>
          </a:xfrm>
          <a:prstGeom prst="rect">
            <a:avLst/>
          </a:prstGeom>
        </p:spPr>
      </p:pic>
      <p:cxnSp>
        <p:nvCxnSpPr>
          <p:cNvPr id="11" name="Straight Connector 10">
            <a:extLst>
              <a:ext uri="{FF2B5EF4-FFF2-40B4-BE49-F238E27FC236}">
                <a16:creationId xmlns:a16="http://schemas.microsoft.com/office/drawing/2014/main" id="{26AA5D3B-EE42-C8DB-7143-04FAD9049D58}"/>
              </a:ext>
            </a:extLst>
          </p:cNvPr>
          <p:cNvCxnSpPr/>
          <p:nvPr/>
        </p:nvCxnSpPr>
        <p:spPr>
          <a:xfrm flipH="1">
            <a:off x="8987790" y="3623310"/>
            <a:ext cx="2933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786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E1D5-62B7-1B8D-3303-132AADEBFD46}"/>
              </a:ext>
            </a:extLst>
          </p:cNvPr>
          <p:cNvSpPr>
            <a:spLocks noGrp="1"/>
          </p:cNvSpPr>
          <p:nvPr>
            <p:ph type="title"/>
          </p:nvPr>
        </p:nvSpPr>
        <p:spPr/>
        <p:txBody>
          <a:bodyPr/>
          <a:lstStyle/>
          <a:p>
            <a:pPr algn="ctr"/>
            <a:r>
              <a:rPr lang="es-PE" b="1" dirty="0"/>
              <a:t>No es necesario que sea ruido</a:t>
            </a:r>
          </a:p>
        </p:txBody>
      </p:sp>
      <p:sp>
        <p:nvSpPr>
          <p:cNvPr id="3" name="Content Placeholder 2">
            <a:extLst>
              <a:ext uri="{FF2B5EF4-FFF2-40B4-BE49-F238E27FC236}">
                <a16:creationId xmlns:a16="http://schemas.microsoft.com/office/drawing/2014/main" id="{90AF22DC-2306-F6FD-E80B-506FC0C2DD40}"/>
              </a:ext>
            </a:extLst>
          </p:cNvPr>
          <p:cNvSpPr>
            <a:spLocks noGrp="1"/>
          </p:cNvSpPr>
          <p:nvPr>
            <p:ph idx="1"/>
          </p:nvPr>
        </p:nvSpPr>
        <p:spPr/>
        <p:txBody>
          <a:bodyPr/>
          <a:lstStyle/>
          <a:p>
            <a:endParaRPr lang="es-PE"/>
          </a:p>
        </p:txBody>
      </p:sp>
      <p:pic>
        <p:nvPicPr>
          <p:cNvPr id="4" name="Picture 3">
            <a:extLst>
              <a:ext uri="{FF2B5EF4-FFF2-40B4-BE49-F238E27FC236}">
                <a16:creationId xmlns:a16="http://schemas.microsoft.com/office/drawing/2014/main" id="{B7B2132C-EC92-46D5-10FE-6C01181A2ACA}"/>
              </a:ext>
            </a:extLst>
          </p:cNvPr>
          <p:cNvPicPr>
            <a:picLocks noChangeAspect="1"/>
          </p:cNvPicPr>
          <p:nvPr/>
        </p:nvPicPr>
        <p:blipFill>
          <a:blip r:embed="rId3"/>
          <a:stretch>
            <a:fillRect/>
          </a:stretch>
        </p:blipFill>
        <p:spPr>
          <a:xfrm>
            <a:off x="2144111" y="1557551"/>
            <a:ext cx="7074776" cy="4619412"/>
          </a:xfrm>
          <a:prstGeom prst="rect">
            <a:avLst/>
          </a:prstGeom>
        </p:spPr>
      </p:pic>
    </p:spTree>
    <p:extLst>
      <p:ext uri="{BB962C8B-B14F-4D97-AF65-F5344CB8AC3E}">
        <p14:creationId xmlns:p14="http://schemas.microsoft.com/office/powerpoint/2010/main" val="2393333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3869F34-25B7-5296-ED61-16E9CE2C1AE3}"/>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80000"/>
                    </a14:imgEffect>
                  </a14:imgLayer>
                </a14:imgProps>
              </a:ext>
            </a:extLst>
          </a:blip>
          <a:srcRect t="1" b="48225"/>
          <a:stretch/>
        </p:blipFill>
        <p:spPr>
          <a:xfrm>
            <a:off x="1" y="3429000"/>
            <a:ext cx="12192000" cy="3424784"/>
          </a:xfrm>
          <a:prstGeom prst="rect">
            <a:avLst/>
          </a:prstGeom>
        </p:spPr>
      </p:pic>
      <p:sp>
        <p:nvSpPr>
          <p:cNvPr id="2" name="Title 1">
            <a:extLst>
              <a:ext uri="{FF2B5EF4-FFF2-40B4-BE49-F238E27FC236}">
                <a16:creationId xmlns:a16="http://schemas.microsoft.com/office/drawing/2014/main" id="{AE7999AA-5401-D758-4B19-E0E2F7F0F90E}"/>
              </a:ext>
            </a:extLst>
          </p:cNvPr>
          <p:cNvSpPr>
            <a:spLocks noGrp="1"/>
          </p:cNvSpPr>
          <p:nvPr>
            <p:ph type="title"/>
          </p:nvPr>
        </p:nvSpPr>
        <p:spPr/>
        <p:txBody>
          <a:bodyPr/>
          <a:lstStyle/>
          <a:p>
            <a:pPr algn="ctr"/>
            <a:r>
              <a:rPr lang="es-PE" dirty="0">
                <a:latin typeface="Franklin Gothic Book" panose="020B0503020102020204" pitchFamily="34" charset="0"/>
              </a:rPr>
              <a:t>Flujo de la Charla</a:t>
            </a:r>
          </a:p>
        </p:txBody>
      </p:sp>
      <p:sp>
        <p:nvSpPr>
          <p:cNvPr id="6" name="TextBox 5">
            <a:extLst>
              <a:ext uri="{FF2B5EF4-FFF2-40B4-BE49-F238E27FC236}">
                <a16:creationId xmlns:a16="http://schemas.microsoft.com/office/drawing/2014/main" id="{2350B91C-8418-483D-186F-EFAE5AE63D00}"/>
              </a:ext>
            </a:extLst>
          </p:cNvPr>
          <p:cNvSpPr txBox="1"/>
          <p:nvPr/>
        </p:nvSpPr>
        <p:spPr>
          <a:xfrm>
            <a:off x="4997484" y="3641289"/>
            <a:ext cx="1797268"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Coffee Break</a:t>
            </a:r>
            <a:endParaRPr lang="es-PE" dirty="0"/>
          </a:p>
        </p:txBody>
      </p:sp>
      <p:sp>
        <p:nvSpPr>
          <p:cNvPr id="7" name="Rectangle 6">
            <a:extLst>
              <a:ext uri="{FF2B5EF4-FFF2-40B4-BE49-F238E27FC236}">
                <a16:creationId xmlns:a16="http://schemas.microsoft.com/office/drawing/2014/main" id="{8277B38B-359C-1126-7DE5-2708A7548E6C}"/>
              </a:ext>
            </a:extLst>
          </p:cNvPr>
          <p:cNvSpPr/>
          <p:nvPr/>
        </p:nvSpPr>
        <p:spPr>
          <a:xfrm>
            <a:off x="1029828" y="2064960"/>
            <a:ext cx="3468414" cy="2390021"/>
          </a:xfrm>
          <a:prstGeom prst="rect">
            <a:avLst/>
          </a:prstGeom>
          <a:solidFill>
            <a:schemeClr val="accent6"/>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TextBox 9">
            <a:extLst>
              <a:ext uri="{FF2B5EF4-FFF2-40B4-BE49-F238E27FC236}">
                <a16:creationId xmlns:a16="http://schemas.microsoft.com/office/drawing/2014/main" id="{59188CD6-B77E-242A-AE0C-57FA561158A1}"/>
              </a:ext>
            </a:extLst>
          </p:cNvPr>
          <p:cNvSpPr txBox="1"/>
          <p:nvPr/>
        </p:nvSpPr>
        <p:spPr>
          <a:xfrm>
            <a:off x="4986975" y="4010621"/>
            <a:ext cx="1797268" cy="369332"/>
          </a:xfrm>
          <a:prstGeom prst="rect">
            <a:avLst/>
          </a:prstGeom>
          <a:noFill/>
        </p:spPr>
        <p:txBody>
          <a:bodyPr wrap="square" rtlCol="0">
            <a:spAutoFit/>
          </a:bodyPr>
          <a:lstStyle/>
          <a:p>
            <a:pPr algn="ctr"/>
            <a:r>
              <a:rPr lang="en-US" dirty="0"/>
              <a:t>(25 minutos)</a:t>
            </a:r>
          </a:p>
        </p:txBody>
      </p:sp>
      <p:sp>
        <p:nvSpPr>
          <p:cNvPr id="11" name="Arrow: Right 10">
            <a:extLst>
              <a:ext uri="{FF2B5EF4-FFF2-40B4-BE49-F238E27FC236}">
                <a16:creationId xmlns:a16="http://schemas.microsoft.com/office/drawing/2014/main" id="{569EA442-0CB0-74A4-4B63-DBA873E01438}"/>
              </a:ext>
            </a:extLst>
          </p:cNvPr>
          <p:cNvSpPr/>
          <p:nvPr/>
        </p:nvSpPr>
        <p:spPr>
          <a:xfrm>
            <a:off x="4571815" y="3677337"/>
            <a:ext cx="377845" cy="297234"/>
          </a:xfrm>
          <a:prstGeom prst="rightArrow">
            <a:avLst>
              <a:gd name="adj1" fmla="val 50000"/>
              <a:gd name="adj2" fmla="val 8469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PE"/>
          </a:p>
        </p:txBody>
      </p:sp>
      <p:sp>
        <p:nvSpPr>
          <p:cNvPr id="13" name="Arrow: Right 12">
            <a:extLst>
              <a:ext uri="{FF2B5EF4-FFF2-40B4-BE49-F238E27FC236}">
                <a16:creationId xmlns:a16="http://schemas.microsoft.com/office/drawing/2014/main" id="{5577F340-F017-8F9D-D488-8436EDC53676}"/>
              </a:ext>
            </a:extLst>
          </p:cNvPr>
          <p:cNvSpPr/>
          <p:nvPr/>
        </p:nvSpPr>
        <p:spPr>
          <a:xfrm>
            <a:off x="6850196" y="3677337"/>
            <a:ext cx="377845" cy="297234"/>
          </a:xfrm>
          <a:prstGeom prst="rightArrow">
            <a:avLst>
              <a:gd name="adj1" fmla="val 50000"/>
              <a:gd name="adj2" fmla="val 84698"/>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PE"/>
          </a:p>
        </p:txBody>
      </p:sp>
      <p:sp>
        <p:nvSpPr>
          <p:cNvPr id="15" name="TextBox 14">
            <a:extLst>
              <a:ext uri="{FF2B5EF4-FFF2-40B4-BE49-F238E27FC236}">
                <a16:creationId xmlns:a16="http://schemas.microsoft.com/office/drawing/2014/main" id="{4ADC813D-9B43-372D-93B7-9D59B1EF914B}"/>
              </a:ext>
            </a:extLst>
          </p:cNvPr>
          <p:cNvSpPr txBox="1"/>
          <p:nvPr/>
        </p:nvSpPr>
        <p:spPr>
          <a:xfrm>
            <a:off x="1029828" y="1697332"/>
            <a:ext cx="1797268" cy="369332"/>
          </a:xfrm>
          <a:prstGeom prst="rect">
            <a:avLst/>
          </a:prstGeom>
          <a:solidFill>
            <a:schemeClr val="accent6"/>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Parte Teórica</a:t>
            </a:r>
            <a:endParaRPr lang="es-PE" dirty="0">
              <a:solidFill>
                <a:schemeClr val="tx1"/>
              </a:solidFill>
            </a:endParaRPr>
          </a:p>
        </p:txBody>
      </p:sp>
      <p:sp>
        <p:nvSpPr>
          <p:cNvPr id="17" name="TextBox 16">
            <a:extLst>
              <a:ext uri="{FF2B5EF4-FFF2-40B4-BE49-F238E27FC236}">
                <a16:creationId xmlns:a16="http://schemas.microsoft.com/office/drawing/2014/main" id="{12B444C7-F658-E70F-70CC-E92538A2DE52}"/>
              </a:ext>
            </a:extLst>
          </p:cNvPr>
          <p:cNvSpPr txBox="1"/>
          <p:nvPr/>
        </p:nvSpPr>
        <p:spPr>
          <a:xfrm>
            <a:off x="1131428" y="2165440"/>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Evolución del Estado del Arte</a:t>
            </a:r>
          </a:p>
        </p:txBody>
      </p:sp>
      <p:pic>
        <p:nvPicPr>
          <p:cNvPr id="18" name="Picture 17">
            <a:extLst>
              <a:ext uri="{FF2B5EF4-FFF2-40B4-BE49-F238E27FC236}">
                <a16:creationId xmlns:a16="http://schemas.microsoft.com/office/drawing/2014/main" id="{A182DCA5-3B58-4798-FFF8-3DFAE38C410F}"/>
              </a:ext>
            </a:extLst>
          </p:cNvPr>
          <p:cNvPicPr>
            <a:picLocks noChangeAspect="1"/>
          </p:cNvPicPr>
          <p:nvPr/>
        </p:nvPicPr>
        <p:blipFill>
          <a:blip r:embed="rId4">
            <a:clrChange>
              <a:clrFrom>
                <a:srgbClr val="FBFFF7"/>
              </a:clrFrom>
              <a:clrTo>
                <a:srgbClr val="FBFFF7">
                  <a:alpha val="0"/>
                </a:srgbClr>
              </a:clrTo>
            </a:clrChange>
          </a:blip>
          <a:stretch>
            <a:fillRect/>
          </a:stretch>
        </p:blipFill>
        <p:spPr>
          <a:xfrm>
            <a:off x="5222909" y="2165440"/>
            <a:ext cx="1475849" cy="1475849"/>
          </a:xfrm>
          <a:prstGeom prst="rect">
            <a:avLst/>
          </a:prstGeom>
        </p:spPr>
      </p:pic>
      <p:sp>
        <p:nvSpPr>
          <p:cNvPr id="19" name="TextBox 18">
            <a:extLst>
              <a:ext uri="{FF2B5EF4-FFF2-40B4-BE49-F238E27FC236}">
                <a16:creationId xmlns:a16="http://schemas.microsoft.com/office/drawing/2014/main" id="{14FF5710-6FB9-EE42-E3DF-A819E90905DF}"/>
              </a:ext>
            </a:extLst>
          </p:cNvPr>
          <p:cNvSpPr txBox="1"/>
          <p:nvPr/>
        </p:nvSpPr>
        <p:spPr>
          <a:xfrm>
            <a:off x="1131428" y="2594611"/>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Intuición de Redes Profundas</a:t>
            </a:r>
          </a:p>
        </p:txBody>
      </p:sp>
      <p:sp>
        <p:nvSpPr>
          <p:cNvPr id="20" name="Rectangle 19">
            <a:extLst>
              <a:ext uri="{FF2B5EF4-FFF2-40B4-BE49-F238E27FC236}">
                <a16:creationId xmlns:a16="http://schemas.microsoft.com/office/drawing/2014/main" id="{439A55DE-D93A-C7FB-4096-50DD4C6A1A4C}"/>
              </a:ext>
            </a:extLst>
          </p:cNvPr>
          <p:cNvSpPr/>
          <p:nvPr/>
        </p:nvSpPr>
        <p:spPr>
          <a:xfrm>
            <a:off x="7322549" y="2064961"/>
            <a:ext cx="3468414" cy="2390020"/>
          </a:xfrm>
          <a:prstGeom prst="rect">
            <a:avLst/>
          </a:prstGeom>
          <a:solidFill>
            <a:schemeClr val="accent1">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TextBox 20">
            <a:extLst>
              <a:ext uri="{FF2B5EF4-FFF2-40B4-BE49-F238E27FC236}">
                <a16:creationId xmlns:a16="http://schemas.microsoft.com/office/drawing/2014/main" id="{4F7549FB-3626-EE5D-2E65-3E41B8F7AF08}"/>
              </a:ext>
            </a:extLst>
          </p:cNvPr>
          <p:cNvSpPr txBox="1"/>
          <p:nvPr/>
        </p:nvSpPr>
        <p:spPr>
          <a:xfrm>
            <a:off x="7322549" y="1697332"/>
            <a:ext cx="1797268" cy="369332"/>
          </a:xfrm>
          <a:prstGeom prst="rect">
            <a:avLst/>
          </a:prstGeom>
          <a:solidFill>
            <a:schemeClr val="accent1">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Parte Práctica</a:t>
            </a:r>
            <a:endParaRPr lang="es-PE" dirty="0">
              <a:solidFill>
                <a:schemeClr val="tx1"/>
              </a:solidFill>
            </a:endParaRPr>
          </a:p>
        </p:txBody>
      </p:sp>
      <p:sp>
        <p:nvSpPr>
          <p:cNvPr id="22" name="TextBox 21">
            <a:extLst>
              <a:ext uri="{FF2B5EF4-FFF2-40B4-BE49-F238E27FC236}">
                <a16:creationId xmlns:a16="http://schemas.microsoft.com/office/drawing/2014/main" id="{A97B5D63-9800-A502-CD7A-608B8DDE73F5}"/>
              </a:ext>
            </a:extLst>
          </p:cNvPr>
          <p:cNvSpPr txBox="1"/>
          <p:nvPr/>
        </p:nvSpPr>
        <p:spPr>
          <a:xfrm>
            <a:off x="9056756" y="1690688"/>
            <a:ext cx="1797268" cy="369332"/>
          </a:xfrm>
          <a:prstGeom prst="rect">
            <a:avLst/>
          </a:prstGeom>
          <a:noFill/>
        </p:spPr>
        <p:txBody>
          <a:bodyPr wrap="square" rtlCol="0">
            <a:spAutoFit/>
          </a:bodyPr>
          <a:lstStyle/>
          <a:p>
            <a:pPr algn="ctr"/>
            <a:r>
              <a:rPr lang="en-US" dirty="0"/>
              <a:t>(4:00-6:00 pm)</a:t>
            </a:r>
          </a:p>
        </p:txBody>
      </p:sp>
      <p:sp>
        <p:nvSpPr>
          <p:cNvPr id="23" name="TextBox 22">
            <a:extLst>
              <a:ext uri="{FF2B5EF4-FFF2-40B4-BE49-F238E27FC236}">
                <a16:creationId xmlns:a16="http://schemas.microsoft.com/office/drawing/2014/main" id="{2CB4967F-9F8D-78C7-5C6F-9F5F76A2D45B}"/>
              </a:ext>
            </a:extLst>
          </p:cNvPr>
          <p:cNvSpPr txBox="1"/>
          <p:nvPr/>
        </p:nvSpPr>
        <p:spPr>
          <a:xfrm>
            <a:off x="7424149" y="2165440"/>
            <a:ext cx="3240690" cy="369332"/>
          </a:xfrm>
          <a:prstGeom prst="rect">
            <a:avLst/>
          </a:prstGeom>
          <a:solidFill>
            <a:schemeClr val="accent2">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Lab 1: Uso Básico de Modelos </a:t>
            </a:r>
          </a:p>
        </p:txBody>
      </p:sp>
      <p:sp>
        <p:nvSpPr>
          <p:cNvPr id="24" name="TextBox 23">
            <a:extLst>
              <a:ext uri="{FF2B5EF4-FFF2-40B4-BE49-F238E27FC236}">
                <a16:creationId xmlns:a16="http://schemas.microsoft.com/office/drawing/2014/main" id="{321268FD-749D-FDEE-4785-4CBB76837FE1}"/>
              </a:ext>
            </a:extLst>
          </p:cNvPr>
          <p:cNvSpPr txBox="1"/>
          <p:nvPr/>
        </p:nvSpPr>
        <p:spPr>
          <a:xfrm>
            <a:off x="7424149" y="2602102"/>
            <a:ext cx="3240690" cy="369332"/>
          </a:xfrm>
          <a:prstGeom prst="rect">
            <a:avLst/>
          </a:prstGeom>
          <a:solidFill>
            <a:schemeClr val="accent2">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Lab 2: Entrenamiento Básico</a:t>
            </a:r>
          </a:p>
        </p:txBody>
      </p:sp>
      <p:sp>
        <p:nvSpPr>
          <p:cNvPr id="25" name="TextBox 24">
            <a:extLst>
              <a:ext uri="{FF2B5EF4-FFF2-40B4-BE49-F238E27FC236}">
                <a16:creationId xmlns:a16="http://schemas.microsoft.com/office/drawing/2014/main" id="{1333150F-7E89-1CDA-025D-9E1C33A5ED36}"/>
              </a:ext>
            </a:extLst>
          </p:cNvPr>
          <p:cNvSpPr txBox="1"/>
          <p:nvPr/>
        </p:nvSpPr>
        <p:spPr>
          <a:xfrm>
            <a:off x="7424149" y="3038932"/>
            <a:ext cx="3240690" cy="369332"/>
          </a:xfrm>
          <a:prstGeom prst="rect">
            <a:avLst/>
          </a:prstGeom>
          <a:solidFill>
            <a:schemeClr val="accent2">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Lab 3: Control sobre el Modelo</a:t>
            </a:r>
          </a:p>
        </p:txBody>
      </p:sp>
      <p:sp>
        <p:nvSpPr>
          <p:cNvPr id="26" name="TextBox 25">
            <a:extLst>
              <a:ext uri="{FF2B5EF4-FFF2-40B4-BE49-F238E27FC236}">
                <a16:creationId xmlns:a16="http://schemas.microsoft.com/office/drawing/2014/main" id="{A366ECC7-83F7-B333-F9E7-2374B0BF66FD}"/>
              </a:ext>
            </a:extLst>
          </p:cNvPr>
          <p:cNvSpPr txBox="1"/>
          <p:nvPr/>
        </p:nvSpPr>
        <p:spPr>
          <a:xfrm>
            <a:off x="7424149" y="3467511"/>
            <a:ext cx="3240690" cy="369332"/>
          </a:xfrm>
          <a:prstGeom prst="rect">
            <a:avLst/>
          </a:prstGeom>
          <a:solidFill>
            <a:schemeClr val="accent2">
              <a:lumMod val="20000"/>
              <a:lumOff val="80000"/>
            </a:schemeClr>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Lab 4: Mejorando Eficiencia</a:t>
            </a:r>
          </a:p>
        </p:txBody>
      </p:sp>
      <p:sp>
        <p:nvSpPr>
          <p:cNvPr id="27" name="TextBox 26">
            <a:extLst>
              <a:ext uri="{FF2B5EF4-FFF2-40B4-BE49-F238E27FC236}">
                <a16:creationId xmlns:a16="http://schemas.microsoft.com/office/drawing/2014/main" id="{6D8D9F26-3150-F931-B5B9-5895F2344FB0}"/>
              </a:ext>
            </a:extLst>
          </p:cNvPr>
          <p:cNvSpPr txBox="1"/>
          <p:nvPr/>
        </p:nvSpPr>
        <p:spPr>
          <a:xfrm>
            <a:off x="1131428" y="3930903"/>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Aplicaciones Diversas</a:t>
            </a:r>
          </a:p>
        </p:txBody>
      </p:sp>
      <p:sp>
        <p:nvSpPr>
          <p:cNvPr id="28" name="TextBox 27">
            <a:extLst>
              <a:ext uri="{FF2B5EF4-FFF2-40B4-BE49-F238E27FC236}">
                <a16:creationId xmlns:a16="http://schemas.microsoft.com/office/drawing/2014/main" id="{8A99DB93-5D2F-2E34-1E03-0E488A8901F2}"/>
              </a:ext>
            </a:extLst>
          </p:cNvPr>
          <p:cNvSpPr txBox="1"/>
          <p:nvPr/>
        </p:nvSpPr>
        <p:spPr>
          <a:xfrm>
            <a:off x="1131428" y="3031410"/>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Intuición del Proceso de Difusión</a:t>
            </a:r>
          </a:p>
        </p:txBody>
      </p:sp>
      <p:sp>
        <p:nvSpPr>
          <p:cNvPr id="29" name="TextBox 28">
            <a:extLst>
              <a:ext uri="{FF2B5EF4-FFF2-40B4-BE49-F238E27FC236}">
                <a16:creationId xmlns:a16="http://schemas.microsoft.com/office/drawing/2014/main" id="{4D97A12E-A2E4-BD61-1385-66E4B696577E}"/>
              </a:ext>
            </a:extLst>
          </p:cNvPr>
          <p:cNvSpPr txBox="1"/>
          <p:nvPr/>
        </p:nvSpPr>
        <p:spPr>
          <a:xfrm>
            <a:off x="1131428" y="3479344"/>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Principios Matemáticos Básicos</a:t>
            </a:r>
          </a:p>
        </p:txBody>
      </p:sp>
      <p:sp>
        <p:nvSpPr>
          <p:cNvPr id="30" name="TextBox 29">
            <a:extLst>
              <a:ext uri="{FF2B5EF4-FFF2-40B4-BE49-F238E27FC236}">
                <a16:creationId xmlns:a16="http://schemas.microsoft.com/office/drawing/2014/main" id="{FDCF6534-A664-DC4D-AD68-0D4158542EB8}"/>
              </a:ext>
            </a:extLst>
          </p:cNvPr>
          <p:cNvSpPr txBox="1"/>
          <p:nvPr/>
        </p:nvSpPr>
        <p:spPr>
          <a:xfrm>
            <a:off x="7418543" y="3930903"/>
            <a:ext cx="3240690" cy="369332"/>
          </a:xfrm>
          <a:prstGeom prst="rect">
            <a:avLst/>
          </a:prstGeom>
          <a:solidFill>
            <a:schemeClr val="bg1"/>
          </a:solidFill>
          <a:ln w="190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P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PE" dirty="0">
                <a:solidFill>
                  <a:schemeClr val="tx1"/>
                </a:solidFill>
              </a:rPr>
              <a:t>Recomendaciones Generales</a:t>
            </a:r>
          </a:p>
        </p:txBody>
      </p:sp>
      <p:pic>
        <p:nvPicPr>
          <p:cNvPr id="3" name="Picture 2">
            <a:extLst>
              <a:ext uri="{FF2B5EF4-FFF2-40B4-BE49-F238E27FC236}">
                <a16:creationId xmlns:a16="http://schemas.microsoft.com/office/drawing/2014/main" id="{41C97269-3DE6-AD10-1377-646499755E5D}"/>
              </a:ext>
            </a:extLst>
          </p:cNvPr>
          <p:cNvPicPr>
            <a:picLocks noChangeAspect="1"/>
          </p:cNvPicPr>
          <p:nvPr/>
        </p:nvPicPr>
        <p:blipFill>
          <a:blip r:embed="rId5">
            <a:clrChange>
              <a:clrFrom>
                <a:srgbClr val="FEFDF9"/>
              </a:clrFrom>
              <a:clrTo>
                <a:srgbClr val="FEFDF9">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263226" y="1789428"/>
            <a:ext cx="2665553" cy="2665553"/>
          </a:xfrm>
          <a:prstGeom prst="rect">
            <a:avLst/>
          </a:prstGeom>
        </p:spPr>
      </p:pic>
    </p:spTree>
    <p:extLst>
      <p:ext uri="{BB962C8B-B14F-4D97-AF65-F5344CB8AC3E}">
        <p14:creationId xmlns:p14="http://schemas.microsoft.com/office/powerpoint/2010/main" val="3598965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BF0BD-1E21-3B9F-9359-FB5654E6D105}"/>
              </a:ext>
            </a:extLst>
          </p:cNvPr>
          <p:cNvSpPr>
            <a:spLocks noGrp="1"/>
          </p:cNvSpPr>
          <p:nvPr>
            <p:ph type="title"/>
          </p:nvPr>
        </p:nvSpPr>
        <p:spPr/>
        <p:txBody>
          <a:bodyPr/>
          <a:lstStyle/>
          <a:p>
            <a:pPr algn="ctr"/>
            <a:r>
              <a:rPr lang="es-PE" b="1" dirty="0" err="1"/>
              <a:t>Labs</a:t>
            </a:r>
            <a:r>
              <a:rPr lang="es-PE" b="1" dirty="0"/>
              <a:t> Basados en “</a:t>
            </a:r>
            <a:r>
              <a:rPr lang="es-PE" b="1" dirty="0" err="1"/>
              <a:t>How</a:t>
            </a:r>
            <a:r>
              <a:rPr lang="es-PE" b="1" dirty="0"/>
              <a:t> </a:t>
            </a:r>
            <a:r>
              <a:rPr lang="es-PE" b="1" dirty="0" err="1"/>
              <a:t>Diffusion</a:t>
            </a:r>
            <a:r>
              <a:rPr lang="es-PE" b="1" dirty="0"/>
              <a:t> </a:t>
            </a:r>
            <a:r>
              <a:rPr lang="es-PE" b="1" dirty="0" err="1"/>
              <a:t>Models</a:t>
            </a:r>
            <a:r>
              <a:rPr lang="es-PE" b="1" dirty="0"/>
              <a:t> </a:t>
            </a:r>
            <a:r>
              <a:rPr lang="es-PE" b="1" dirty="0" err="1"/>
              <a:t>Work</a:t>
            </a:r>
            <a:r>
              <a:rPr lang="es-PE" b="1" dirty="0"/>
              <a:t>”</a:t>
            </a:r>
          </a:p>
        </p:txBody>
      </p:sp>
      <p:pic>
        <p:nvPicPr>
          <p:cNvPr id="5" name="Picture 4">
            <a:extLst>
              <a:ext uri="{FF2B5EF4-FFF2-40B4-BE49-F238E27FC236}">
                <a16:creationId xmlns:a16="http://schemas.microsoft.com/office/drawing/2014/main" id="{18407A7A-2BD4-05FB-2AD5-A06E1FBF53D9}"/>
              </a:ext>
            </a:extLst>
          </p:cNvPr>
          <p:cNvPicPr>
            <a:picLocks noChangeAspect="1"/>
          </p:cNvPicPr>
          <p:nvPr/>
        </p:nvPicPr>
        <p:blipFill>
          <a:blip r:embed="rId2"/>
          <a:stretch>
            <a:fillRect/>
          </a:stretch>
        </p:blipFill>
        <p:spPr>
          <a:xfrm>
            <a:off x="2363088" y="1817975"/>
            <a:ext cx="6439458" cy="4366638"/>
          </a:xfrm>
          <a:prstGeom prst="rect">
            <a:avLst/>
          </a:prstGeom>
        </p:spPr>
      </p:pic>
      <p:sp>
        <p:nvSpPr>
          <p:cNvPr id="7" name="TextBox 6">
            <a:extLst>
              <a:ext uri="{FF2B5EF4-FFF2-40B4-BE49-F238E27FC236}">
                <a16:creationId xmlns:a16="http://schemas.microsoft.com/office/drawing/2014/main" id="{DF43DDED-A830-E2B5-B968-D0E98F7EE0B8}"/>
              </a:ext>
            </a:extLst>
          </p:cNvPr>
          <p:cNvSpPr txBox="1"/>
          <p:nvPr/>
        </p:nvSpPr>
        <p:spPr>
          <a:xfrm>
            <a:off x="2631420" y="6469556"/>
            <a:ext cx="6097554" cy="369332"/>
          </a:xfrm>
          <a:prstGeom prst="rect">
            <a:avLst/>
          </a:prstGeom>
          <a:noFill/>
        </p:spPr>
        <p:txBody>
          <a:bodyPr wrap="square">
            <a:spAutoFit/>
          </a:bodyPr>
          <a:lstStyle/>
          <a:p>
            <a:pPr algn="ctr"/>
            <a:r>
              <a:rPr lang="es-PE" dirty="0"/>
              <a:t>https://learn.deeplearning.ai/diffusion-models/</a:t>
            </a:r>
          </a:p>
        </p:txBody>
      </p:sp>
    </p:spTree>
    <p:extLst>
      <p:ext uri="{BB962C8B-B14F-4D97-AF65-F5344CB8AC3E}">
        <p14:creationId xmlns:p14="http://schemas.microsoft.com/office/powerpoint/2010/main" val="1965495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248B3-9120-43A2-07B7-4BCF273C910A}"/>
              </a:ext>
            </a:extLst>
          </p:cNvPr>
          <p:cNvSpPr>
            <a:spLocks noGrp="1"/>
          </p:cNvSpPr>
          <p:nvPr>
            <p:ph type="title"/>
          </p:nvPr>
        </p:nvSpPr>
        <p:spPr/>
        <p:txBody>
          <a:bodyPr/>
          <a:lstStyle/>
          <a:p>
            <a:pPr algn="ctr"/>
            <a:r>
              <a:rPr lang="es-PE" b="1" dirty="0"/>
              <a:t>Objetivo de la parte práctica</a:t>
            </a:r>
          </a:p>
        </p:txBody>
      </p:sp>
      <p:sp>
        <p:nvSpPr>
          <p:cNvPr id="3" name="Content Placeholder 2">
            <a:extLst>
              <a:ext uri="{FF2B5EF4-FFF2-40B4-BE49-F238E27FC236}">
                <a16:creationId xmlns:a16="http://schemas.microsoft.com/office/drawing/2014/main" id="{9C00A918-AA66-4BA6-7FF3-4667FFB25E70}"/>
              </a:ext>
            </a:extLst>
          </p:cNvPr>
          <p:cNvSpPr>
            <a:spLocks noGrp="1"/>
          </p:cNvSpPr>
          <p:nvPr>
            <p:ph idx="1"/>
          </p:nvPr>
        </p:nvSpPr>
        <p:spPr>
          <a:xfrm>
            <a:off x="716902" y="1690688"/>
            <a:ext cx="10515600" cy="4351338"/>
          </a:xfrm>
        </p:spPr>
        <p:txBody>
          <a:bodyPr/>
          <a:lstStyle/>
          <a:p>
            <a:pPr algn="ctr"/>
            <a:r>
              <a:rPr lang="es-ES" b="1" dirty="0"/>
              <a:t>Tienes: muchas imágenes de pixel art.</a:t>
            </a:r>
          </a:p>
          <a:p>
            <a:pPr marL="0" indent="0" algn="ctr">
              <a:buNone/>
            </a:pPr>
            <a:r>
              <a:rPr lang="es-ES" dirty="0"/>
              <a:t>Estos son tus datos de entrenamiento.</a:t>
            </a:r>
          </a:p>
          <a:p>
            <a:pPr algn="ctr"/>
            <a:r>
              <a:rPr lang="es-ES" b="1" dirty="0"/>
              <a:t>Quieres: aún más pixel art.</a:t>
            </a:r>
          </a:p>
          <a:p>
            <a:pPr marL="0" indent="0" algn="ctr">
              <a:buNone/>
            </a:pPr>
            <a:r>
              <a:rPr lang="es-ES" dirty="0"/>
              <a:t>Esta es una red neuronal que genera más pixel art para ti.</a:t>
            </a:r>
          </a:p>
          <a:p>
            <a:pPr algn="ctr"/>
            <a:endParaRPr lang="es-ES" dirty="0"/>
          </a:p>
          <a:p>
            <a:pPr algn="ctr"/>
            <a:endParaRPr lang="es-ES" dirty="0"/>
          </a:p>
          <a:p>
            <a:pPr algn="ctr"/>
            <a:endParaRPr lang="es-ES" dirty="0"/>
          </a:p>
          <a:p>
            <a:pPr algn="ctr"/>
            <a:endParaRPr lang="es-ES" dirty="0"/>
          </a:p>
          <a:p>
            <a:pPr algn="ctr"/>
            <a:endParaRPr lang="es-ES" dirty="0"/>
          </a:p>
          <a:p>
            <a:pPr algn="ctr"/>
            <a:endParaRPr lang="es-PE" dirty="0"/>
          </a:p>
        </p:txBody>
      </p:sp>
      <p:pic>
        <p:nvPicPr>
          <p:cNvPr id="5" name="Picture 4">
            <a:extLst>
              <a:ext uri="{FF2B5EF4-FFF2-40B4-BE49-F238E27FC236}">
                <a16:creationId xmlns:a16="http://schemas.microsoft.com/office/drawing/2014/main" id="{59E7BF02-023D-E5DD-4EC1-8EC706935A85}"/>
              </a:ext>
            </a:extLst>
          </p:cNvPr>
          <p:cNvPicPr>
            <a:picLocks noChangeAspect="1"/>
          </p:cNvPicPr>
          <p:nvPr/>
        </p:nvPicPr>
        <p:blipFill rotWithShape="1">
          <a:blip r:embed="rId2"/>
          <a:srcRect l="18579" t="42771" r="23276" b="28779"/>
          <a:stretch/>
        </p:blipFill>
        <p:spPr>
          <a:xfrm>
            <a:off x="3754016" y="3801912"/>
            <a:ext cx="4441371" cy="2444719"/>
          </a:xfrm>
          <a:prstGeom prst="rect">
            <a:avLst/>
          </a:prstGeom>
        </p:spPr>
      </p:pic>
    </p:spTree>
    <p:extLst>
      <p:ext uri="{BB962C8B-B14F-4D97-AF65-F5344CB8AC3E}">
        <p14:creationId xmlns:p14="http://schemas.microsoft.com/office/powerpoint/2010/main" val="4253693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D78B-4A7E-E3B2-9547-1DC9CE231A23}"/>
              </a:ext>
            </a:extLst>
          </p:cNvPr>
          <p:cNvSpPr>
            <a:spLocks noGrp="1"/>
          </p:cNvSpPr>
          <p:nvPr>
            <p:ph type="title"/>
          </p:nvPr>
        </p:nvSpPr>
        <p:spPr/>
        <p:txBody>
          <a:bodyPr/>
          <a:lstStyle/>
          <a:p>
            <a:pPr algn="ctr"/>
            <a:r>
              <a:rPr lang="es-PE" b="1" dirty="0"/>
              <a:t>Todo Comenzó…</a:t>
            </a:r>
          </a:p>
        </p:txBody>
      </p:sp>
      <p:pic>
        <p:nvPicPr>
          <p:cNvPr id="6" name="Picture 5">
            <a:extLst>
              <a:ext uri="{FF2B5EF4-FFF2-40B4-BE49-F238E27FC236}">
                <a16:creationId xmlns:a16="http://schemas.microsoft.com/office/drawing/2014/main" id="{882750CD-6E93-7475-1DB1-71E0639B4775}"/>
              </a:ext>
            </a:extLst>
          </p:cNvPr>
          <p:cNvPicPr>
            <a:picLocks noChangeAspect="1"/>
          </p:cNvPicPr>
          <p:nvPr/>
        </p:nvPicPr>
        <p:blipFill rotWithShape="1">
          <a:blip r:embed="rId4">
            <a:clrChange>
              <a:clrFrom>
                <a:srgbClr val="FFFFFF"/>
              </a:clrFrom>
              <a:clrTo>
                <a:srgbClr val="FFFFFF">
                  <a:alpha val="0"/>
                </a:srgbClr>
              </a:clrTo>
            </a:clrChange>
          </a:blip>
          <a:srcRect b="16445"/>
          <a:stretch/>
        </p:blipFill>
        <p:spPr>
          <a:xfrm>
            <a:off x="526937" y="1205187"/>
            <a:ext cx="7086843" cy="4951773"/>
          </a:xfrm>
          <a:prstGeom prst="rect">
            <a:avLst/>
          </a:prstGeom>
        </p:spPr>
      </p:pic>
      <p:cxnSp>
        <p:nvCxnSpPr>
          <p:cNvPr id="8" name="Straight Connector 7">
            <a:extLst>
              <a:ext uri="{FF2B5EF4-FFF2-40B4-BE49-F238E27FC236}">
                <a16:creationId xmlns:a16="http://schemas.microsoft.com/office/drawing/2014/main" id="{33019012-DD86-F7E9-87CA-478BEB06A771}"/>
              </a:ext>
            </a:extLst>
          </p:cNvPr>
          <p:cNvCxnSpPr/>
          <p:nvPr/>
        </p:nvCxnSpPr>
        <p:spPr>
          <a:xfrm flipH="1">
            <a:off x="2854960" y="2590800"/>
            <a:ext cx="252476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Diffusion and Temperature Water &amp; Pen ink &amp; Vinegar">
            <a:hlinkClick r:id="" action="ppaction://media"/>
            <a:extLst>
              <a:ext uri="{FF2B5EF4-FFF2-40B4-BE49-F238E27FC236}">
                <a16:creationId xmlns:a16="http://schemas.microsoft.com/office/drawing/2014/main" id="{900BFC14-A326-FD3E-9107-A74C2BE05745}"/>
              </a:ext>
            </a:extLst>
          </p:cNvPr>
          <p:cNvPicPr>
            <a:picLocks noChangeAspect="1"/>
          </p:cNvPicPr>
          <p:nvPr>
            <a:videoFile r:link="rId1"/>
            <p:extLst>
              <p:ext uri="{DAA4B4D4-6D71-4841-9C94-3DE7FCFB9230}">
                <p14:media xmlns:p14="http://schemas.microsoft.com/office/powerpoint/2010/main" r:embed="rId2">
                  <p14:trim st="22773" end="24129.6666"/>
                </p14:media>
              </p:ext>
            </p:extLst>
          </p:nvPr>
        </p:nvPicPr>
        <p:blipFill rotWithShape="1">
          <a:blip r:embed="rId5"/>
          <a:srcRect l="14844" t="2661" r="51693" b="2894"/>
          <a:stretch/>
        </p:blipFill>
        <p:spPr>
          <a:xfrm>
            <a:off x="5486240" y="2294692"/>
            <a:ext cx="2322745" cy="3687471"/>
          </a:xfrm>
          <a:prstGeom prst="rect">
            <a:avLst/>
          </a:prstGeom>
        </p:spPr>
      </p:pic>
      <p:sp>
        <p:nvSpPr>
          <p:cNvPr id="12" name="TextBox 11">
            <a:extLst>
              <a:ext uri="{FF2B5EF4-FFF2-40B4-BE49-F238E27FC236}">
                <a16:creationId xmlns:a16="http://schemas.microsoft.com/office/drawing/2014/main" id="{71CA360D-B7B9-142B-0914-09D8BB9D2F4D}"/>
              </a:ext>
            </a:extLst>
          </p:cNvPr>
          <p:cNvSpPr txBox="1"/>
          <p:nvPr/>
        </p:nvSpPr>
        <p:spPr>
          <a:xfrm>
            <a:off x="8004190" y="2080088"/>
            <a:ext cx="3349610" cy="4247317"/>
          </a:xfrm>
          <a:prstGeom prst="rect">
            <a:avLst/>
          </a:prstGeom>
          <a:noFill/>
        </p:spPr>
        <p:txBody>
          <a:bodyPr wrap="square">
            <a:spAutoFit/>
          </a:bodyPr>
          <a:lstStyle/>
          <a:p>
            <a:pPr marL="285750" indent="-285750">
              <a:buFont typeface="Wingdings" panose="05000000000000000000" pitchFamily="2" charset="2"/>
              <a:buChar char="v"/>
            </a:pPr>
            <a:r>
              <a:rPr lang="es-ES" b="1" dirty="0">
                <a:latin typeface="Calibri Light (Headings)"/>
              </a:rPr>
              <a:t>Publicado en 2015: </a:t>
            </a:r>
            <a:r>
              <a:rPr lang="es-ES" dirty="0">
                <a:latin typeface="Calibri Light (Headings)"/>
              </a:rPr>
              <a:t>El concepto inicial de DDPM se presentó en 2015.</a:t>
            </a:r>
          </a:p>
          <a:p>
            <a:pPr marL="285750" indent="-285750">
              <a:buFont typeface="Wingdings" panose="05000000000000000000" pitchFamily="2" charset="2"/>
              <a:buChar char="v"/>
            </a:pPr>
            <a:r>
              <a:rPr lang="es-ES" b="1" dirty="0">
                <a:latin typeface="Calibri Light (Headings)"/>
              </a:rPr>
              <a:t>Basado en Conceptos Físicos: </a:t>
            </a:r>
            <a:r>
              <a:rPr lang="es-ES" dirty="0">
                <a:latin typeface="Calibri Light (Headings)"/>
              </a:rPr>
              <a:t>Utilizaba una metodología inspirada en procesos de difusión física para la generación de datos.</a:t>
            </a:r>
          </a:p>
          <a:p>
            <a:pPr marL="285750" indent="-285750">
              <a:buFont typeface="Wingdings" panose="05000000000000000000" pitchFamily="2" charset="2"/>
              <a:buChar char="v"/>
            </a:pPr>
            <a:r>
              <a:rPr lang="es-ES" b="1" dirty="0">
                <a:latin typeface="Calibri Light (Headings)"/>
              </a:rPr>
              <a:t>No Alcanzó Resultados Prometedores</a:t>
            </a:r>
            <a:r>
              <a:rPr lang="es-ES" dirty="0">
                <a:latin typeface="Calibri Light (Headings)"/>
              </a:rPr>
              <a:t>: El modelo inicial no logró resultados de vanguardia y fue superado en rendimiento por otros modelos generativos contemporáneos.</a:t>
            </a:r>
          </a:p>
          <a:p>
            <a:pPr marL="285750" indent="-285750">
              <a:buFont typeface="Wingdings" panose="05000000000000000000" pitchFamily="2" charset="2"/>
              <a:buChar char="v"/>
            </a:pPr>
            <a:endParaRPr lang="es-ES" dirty="0">
              <a:latin typeface="Calibri Light (Headings)"/>
            </a:endParaRPr>
          </a:p>
        </p:txBody>
      </p:sp>
      <p:pic>
        <p:nvPicPr>
          <p:cNvPr id="13" name="Picture 12">
            <a:extLst>
              <a:ext uri="{FF2B5EF4-FFF2-40B4-BE49-F238E27FC236}">
                <a16:creationId xmlns:a16="http://schemas.microsoft.com/office/drawing/2014/main" id="{D4A89E9D-74C1-1B75-7765-FE67B4EDAB9B}"/>
              </a:ext>
            </a:extLst>
          </p:cNvPr>
          <p:cNvPicPr>
            <a:picLocks noChangeAspect="1"/>
          </p:cNvPicPr>
          <p:nvPr/>
        </p:nvPicPr>
        <p:blipFill>
          <a:blip r:embed="rId6">
            <a:clrChange>
              <a:clrFrom>
                <a:srgbClr val="FFFFFD"/>
              </a:clrFrom>
              <a:clrTo>
                <a:srgbClr val="FFFFFD">
                  <a:alpha val="0"/>
                </a:srgbClr>
              </a:clrTo>
            </a:clrChange>
            <a:extLst>
              <a:ext uri="{28A0092B-C50C-407E-A947-70E740481C1C}">
                <a14:useLocalDpi xmlns:a14="http://schemas.microsoft.com/office/drawing/2010/main" val="0"/>
              </a:ext>
            </a:extLst>
          </a:blip>
          <a:srcRect/>
          <a:stretch/>
        </p:blipFill>
        <p:spPr>
          <a:xfrm>
            <a:off x="8419645" y="282756"/>
            <a:ext cx="1602632" cy="1602632"/>
          </a:xfrm>
          <a:prstGeom prst="rect">
            <a:avLst/>
          </a:prstGeom>
        </p:spPr>
      </p:pic>
    </p:spTree>
    <p:extLst>
      <p:ext uri="{BB962C8B-B14F-4D97-AF65-F5344CB8AC3E}">
        <p14:creationId xmlns:p14="http://schemas.microsoft.com/office/powerpoint/2010/main" val="421203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B7F7-24E3-A794-0766-E71C038C89DA}"/>
              </a:ext>
            </a:extLst>
          </p:cNvPr>
          <p:cNvSpPr>
            <a:spLocks noGrp="1"/>
          </p:cNvSpPr>
          <p:nvPr>
            <p:ph type="title"/>
          </p:nvPr>
        </p:nvSpPr>
        <p:spPr/>
        <p:txBody>
          <a:bodyPr/>
          <a:lstStyle/>
          <a:p>
            <a:pPr algn="ctr"/>
            <a:r>
              <a:rPr lang="es-ES" b="1" dirty="0"/>
              <a:t>Creando imágenes útiles </a:t>
            </a:r>
            <a:br>
              <a:rPr lang="es-ES" b="1" dirty="0"/>
            </a:br>
            <a:r>
              <a:rPr lang="es-ES" b="1" dirty="0"/>
              <a:t>para una red neuronal</a:t>
            </a:r>
            <a:endParaRPr lang="es-PE" b="1" dirty="0"/>
          </a:p>
        </p:txBody>
      </p:sp>
      <p:sp>
        <p:nvSpPr>
          <p:cNvPr id="3" name="Content Placeholder 2">
            <a:extLst>
              <a:ext uri="{FF2B5EF4-FFF2-40B4-BE49-F238E27FC236}">
                <a16:creationId xmlns:a16="http://schemas.microsoft.com/office/drawing/2014/main" id="{361F644F-E127-C799-C47C-7EA5D86ACD2A}"/>
              </a:ext>
            </a:extLst>
          </p:cNvPr>
          <p:cNvSpPr>
            <a:spLocks noGrp="1"/>
          </p:cNvSpPr>
          <p:nvPr>
            <p:ph idx="1"/>
          </p:nvPr>
        </p:nvSpPr>
        <p:spPr/>
        <p:txBody>
          <a:bodyPr>
            <a:normAutofit/>
          </a:bodyPr>
          <a:lstStyle/>
          <a:p>
            <a:pPr marL="0" indent="0">
              <a:buNone/>
            </a:pPr>
            <a:r>
              <a:rPr lang="es-ES" sz="2000" dirty="0"/>
              <a:t>Quieres que una red neuronal aprenda:</a:t>
            </a:r>
          </a:p>
          <a:p>
            <a:r>
              <a:rPr lang="es-ES" sz="2000" b="1" dirty="0"/>
              <a:t>Detalles finos</a:t>
            </a:r>
          </a:p>
          <a:p>
            <a:r>
              <a:rPr lang="es-ES" sz="2000" b="1" dirty="0"/>
              <a:t>Contornos generales</a:t>
            </a:r>
          </a:p>
          <a:p>
            <a:r>
              <a:rPr lang="es-ES" sz="2000" b="1" dirty="0"/>
              <a:t>Todo lo intermedio</a:t>
            </a:r>
          </a:p>
          <a:p>
            <a:pPr marL="0" indent="0">
              <a:buNone/>
            </a:pPr>
            <a:r>
              <a:rPr lang="es-ES" sz="2000" dirty="0"/>
              <a:t>Una forma es añadir diferentes niveles de ruido a los datos de entrenamiento</a:t>
            </a:r>
          </a:p>
          <a:p>
            <a:endParaRPr lang="es-ES" sz="2000" dirty="0"/>
          </a:p>
          <a:p>
            <a:endParaRPr lang="es-ES" sz="2000" dirty="0"/>
          </a:p>
          <a:p>
            <a:endParaRPr lang="es-PE" sz="2000" dirty="0"/>
          </a:p>
        </p:txBody>
      </p:sp>
      <p:pic>
        <p:nvPicPr>
          <p:cNvPr id="5" name="Picture 4">
            <a:extLst>
              <a:ext uri="{FF2B5EF4-FFF2-40B4-BE49-F238E27FC236}">
                <a16:creationId xmlns:a16="http://schemas.microsoft.com/office/drawing/2014/main" id="{B13DD281-E8F3-B627-1189-0B812E801F87}"/>
              </a:ext>
            </a:extLst>
          </p:cNvPr>
          <p:cNvPicPr>
            <a:picLocks noChangeAspect="1"/>
          </p:cNvPicPr>
          <p:nvPr/>
        </p:nvPicPr>
        <p:blipFill rotWithShape="1">
          <a:blip r:embed="rId2"/>
          <a:srcRect t="34966" b="41089"/>
          <a:stretch/>
        </p:blipFill>
        <p:spPr>
          <a:xfrm>
            <a:off x="1617146" y="4132021"/>
            <a:ext cx="7591076" cy="2044942"/>
          </a:xfrm>
          <a:prstGeom prst="rect">
            <a:avLst/>
          </a:prstGeom>
        </p:spPr>
      </p:pic>
    </p:spTree>
    <p:extLst>
      <p:ext uri="{BB962C8B-B14F-4D97-AF65-F5344CB8AC3E}">
        <p14:creationId xmlns:p14="http://schemas.microsoft.com/office/powerpoint/2010/main" val="3784821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29263-3493-9101-4026-B541D225B0B0}"/>
              </a:ext>
            </a:extLst>
          </p:cNvPr>
          <p:cNvSpPr>
            <a:spLocks noGrp="1"/>
          </p:cNvSpPr>
          <p:nvPr>
            <p:ph type="title"/>
          </p:nvPr>
        </p:nvSpPr>
        <p:spPr/>
        <p:txBody>
          <a:bodyPr/>
          <a:lstStyle/>
          <a:p>
            <a:pPr algn="ctr"/>
            <a:r>
              <a:rPr lang="es-ES" b="1" dirty="0"/>
              <a:t>Entrenando una red neuronal </a:t>
            </a:r>
            <a:endParaRPr lang="es-PE" b="1" dirty="0"/>
          </a:p>
        </p:txBody>
      </p:sp>
      <p:sp>
        <p:nvSpPr>
          <p:cNvPr id="3" name="Content Placeholder 2">
            <a:extLst>
              <a:ext uri="{FF2B5EF4-FFF2-40B4-BE49-F238E27FC236}">
                <a16:creationId xmlns:a16="http://schemas.microsoft.com/office/drawing/2014/main" id="{E4F2716F-531D-ED5E-BE6F-B9C97E52D8E6}"/>
              </a:ext>
            </a:extLst>
          </p:cNvPr>
          <p:cNvSpPr>
            <a:spLocks noGrp="1"/>
          </p:cNvSpPr>
          <p:nvPr>
            <p:ph idx="1"/>
          </p:nvPr>
        </p:nvSpPr>
        <p:spPr>
          <a:xfrm>
            <a:off x="838200" y="1460938"/>
            <a:ext cx="10515600" cy="4716025"/>
          </a:xfrm>
        </p:spPr>
        <p:txBody>
          <a:bodyPr>
            <a:normAutofit fontScale="92500" lnSpcReduction="10000"/>
          </a:bodyPr>
          <a:lstStyle/>
          <a:p>
            <a:pPr marL="0" indent="0">
              <a:buNone/>
            </a:pPr>
            <a:r>
              <a:rPr lang="es-ES" sz="2400" dirty="0"/>
              <a:t>La red neuronal aprende a tomar diferentes imágenes con ruido y convertirlas de nuevo en </a:t>
            </a:r>
            <a:r>
              <a:rPr lang="es-ES" sz="2400" dirty="0" err="1"/>
              <a:t>sprites</a:t>
            </a:r>
            <a:r>
              <a:rPr lang="es-ES" sz="2400" dirty="0"/>
              <a:t>.</a:t>
            </a:r>
          </a:p>
          <a:p>
            <a:pPr marL="0" indent="0">
              <a:buNone/>
            </a:pPr>
            <a:r>
              <a:rPr lang="es-ES" sz="2400" dirty="0"/>
              <a:t>Aprende a eliminar el ruido que añadiste.</a:t>
            </a:r>
          </a:p>
          <a:p>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r>
              <a:rPr lang="es-ES" sz="2400" dirty="0"/>
              <a:t>El nivel de ruido "Sin idea" es importante porque está </a:t>
            </a:r>
            <a:r>
              <a:rPr lang="es-ES" sz="2400" b="1" dirty="0"/>
              <a:t>normalmente distribuido</a:t>
            </a:r>
            <a:r>
              <a:rPr lang="es-ES" sz="2400" dirty="0"/>
              <a:t>.</a:t>
            </a:r>
          </a:p>
          <a:p>
            <a:pPr marL="0" indent="0">
              <a:buNone/>
            </a:pPr>
            <a:r>
              <a:rPr lang="es-ES" sz="2400" dirty="0"/>
              <a:t>Entonces, cuando le pides a la red neuronal un nuevo </a:t>
            </a:r>
            <a:r>
              <a:rPr lang="es-ES" sz="2400" dirty="0" err="1"/>
              <a:t>sprite</a:t>
            </a:r>
            <a:r>
              <a:rPr lang="es-ES" sz="2400" dirty="0"/>
              <a:t>:</a:t>
            </a:r>
          </a:p>
          <a:p>
            <a:pPr lvl="1"/>
            <a:r>
              <a:rPr lang="es-ES" sz="2000" dirty="0"/>
              <a:t>Puedes muestrear ruido de la distribución normal</a:t>
            </a:r>
          </a:p>
          <a:p>
            <a:pPr lvl="1"/>
            <a:r>
              <a:rPr lang="es-ES" sz="2000" dirty="0"/>
              <a:t>Obtener un </a:t>
            </a:r>
            <a:r>
              <a:rPr lang="es-ES" sz="2000" dirty="0" err="1"/>
              <a:t>sprite</a:t>
            </a:r>
            <a:r>
              <a:rPr lang="es-ES" sz="2000" dirty="0"/>
              <a:t> completamente nuevo usando la red para eliminar el ruido</a:t>
            </a:r>
          </a:p>
          <a:p>
            <a:pPr lvl="1"/>
            <a:r>
              <a:rPr lang="es-ES" sz="2000" dirty="0"/>
              <a:t>Ahora, puedes obtener aún más </a:t>
            </a:r>
            <a:r>
              <a:rPr lang="es-ES" sz="2000" dirty="0" err="1"/>
              <a:t>sprites</a:t>
            </a:r>
            <a:r>
              <a:rPr lang="es-ES" sz="2000" dirty="0"/>
              <a:t>, más allá de tus datos de entrenamiento.</a:t>
            </a:r>
          </a:p>
          <a:p>
            <a:endParaRPr lang="es-ES" sz="2400" dirty="0"/>
          </a:p>
          <a:p>
            <a:endParaRPr lang="es-ES" sz="2400" dirty="0"/>
          </a:p>
          <a:p>
            <a:endParaRPr lang="es-ES" sz="2400" dirty="0"/>
          </a:p>
          <a:p>
            <a:endParaRPr lang="es-ES" sz="2400" dirty="0"/>
          </a:p>
          <a:p>
            <a:endParaRPr lang="es-ES" sz="2400" dirty="0"/>
          </a:p>
          <a:p>
            <a:endParaRPr lang="es-ES" sz="2400" dirty="0"/>
          </a:p>
          <a:p>
            <a:endParaRPr lang="es-ES" sz="2400" dirty="0"/>
          </a:p>
          <a:p>
            <a:endParaRPr lang="es-PE" sz="2400" dirty="0"/>
          </a:p>
        </p:txBody>
      </p:sp>
      <p:pic>
        <p:nvPicPr>
          <p:cNvPr id="5" name="Picture 4">
            <a:extLst>
              <a:ext uri="{FF2B5EF4-FFF2-40B4-BE49-F238E27FC236}">
                <a16:creationId xmlns:a16="http://schemas.microsoft.com/office/drawing/2014/main" id="{F51CA64B-1B82-E9A2-A970-3F64C9506DCB}"/>
              </a:ext>
            </a:extLst>
          </p:cNvPr>
          <p:cNvPicPr>
            <a:picLocks noChangeAspect="1"/>
          </p:cNvPicPr>
          <p:nvPr/>
        </p:nvPicPr>
        <p:blipFill rotWithShape="1">
          <a:blip r:embed="rId2"/>
          <a:srcRect t="26602" b="47858"/>
          <a:stretch/>
        </p:blipFill>
        <p:spPr>
          <a:xfrm>
            <a:off x="2207171" y="2569851"/>
            <a:ext cx="5980387" cy="1718297"/>
          </a:xfrm>
          <a:prstGeom prst="rect">
            <a:avLst/>
          </a:prstGeom>
        </p:spPr>
      </p:pic>
    </p:spTree>
    <p:extLst>
      <p:ext uri="{BB962C8B-B14F-4D97-AF65-F5344CB8AC3E}">
        <p14:creationId xmlns:p14="http://schemas.microsoft.com/office/powerpoint/2010/main" val="2679579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4465-1F49-EFD4-313B-0546E2BC3D09}"/>
              </a:ext>
            </a:extLst>
          </p:cNvPr>
          <p:cNvSpPr>
            <a:spLocks noGrp="1"/>
          </p:cNvSpPr>
          <p:nvPr>
            <p:ph type="title"/>
          </p:nvPr>
        </p:nvSpPr>
        <p:spPr/>
        <p:txBody>
          <a:bodyPr/>
          <a:lstStyle/>
          <a:p>
            <a:pPr algn="ctr"/>
            <a:r>
              <a:rPr lang="es-PE" b="1" dirty="0"/>
              <a:t>Notebooks a Utilizar</a:t>
            </a:r>
          </a:p>
        </p:txBody>
      </p:sp>
      <p:sp>
        <p:nvSpPr>
          <p:cNvPr id="5" name="TextBox 4">
            <a:extLst>
              <a:ext uri="{FF2B5EF4-FFF2-40B4-BE49-F238E27FC236}">
                <a16:creationId xmlns:a16="http://schemas.microsoft.com/office/drawing/2014/main" id="{34BCA443-A9D2-94E6-CC09-E16D9F5921E1}"/>
              </a:ext>
            </a:extLst>
          </p:cNvPr>
          <p:cNvSpPr txBox="1"/>
          <p:nvPr/>
        </p:nvSpPr>
        <p:spPr>
          <a:xfrm>
            <a:off x="517635" y="6339739"/>
            <a:ext cx="9848193" cy="369332"/>
          </a:xfrm>
          <a:prstGeom prst="rect">
            <a:avLst/>
          </a:prstGeom>
          <a:noFill/>
        </p:spPr>
        <p:txBody>
          <a:bodyPr wrap="square">
            <a:spAutoFit/>
          </a:bodyPr>
          <a:lstStyle/>
          <a:p>
            <a:pPr algn="ctr"/>
            <a:r>
              <a:rPr lang="es-PE" dirty="0"/>
              <a:t>https://shorturl.at/bkJ49</a:t>
            </a:r>
          </a:p>
        </p:txBody>
      </p:sp>
      <p:pic>
        <p:nvPicPr>
          <p:cNvPr id="7" name="Picture 6">
            <a:extLst>
              <a:ext uri="{FF2B5EF4-FFF2-40B4-BE49-F238E27FC236}">
                <a16:creationId xmlns:a16="http://schemas.microsoft.com/office/drawing/2014/main" id="{43E718E1-C4BC-DF1A-70BA-C937DCCC9159}"/>
              </a:ext>
            </a:extLst>
          </p:cNvPr>
          <p:cNvPicPr>
            <a:picLocks noChangeAspect="1"/>
          </p:cNvPicPr>
          <p:nvPr/>
        </p:nvPicPr>
        <p:blipFill>
          <a:blip r:embed="rId2"/>
          <a:stretch>
            <a:fillRect/>
          </a:stretch>
        </p:blipFill>
        <p:spPr>
          <a:xfrm>
            <a:off x="1714890" y="1653317"/>
            <a:ext cx="8038709" cy="4523646"/>
          </a:xfrm>
          <a:prstGeom prst="rect">
            <a:avLst/>
          </a:prstGeom>
        </p:spPr>
      </p:pic>
    </p:spTree>
    <p:extLst>
      <p:ext uri="{BB962C8B-B14F-4D97-AF65-F5344CB8AC3E}">
        <p14:creationId xmlns:p14="http://schemas.microsoft.com/office/powerpoint/2010/main" val="2472238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p:nvPr/>
        </p:nvSpPr>
        <p:spPr>
          <a:xfrm>
            <a:off x="4714184" y="3767599"/>
            <a:ext cx="5559600" cy="1003600"/>
          </a:xfrm>
          <a:prstGeom prst="rect">
            <a:avLst/>
          </a:prstGeom>
          <a:noFill/>
          <a:ln>
            <a:noFill/>
          </a:ln>
        </p:spPr>
        <p:txBody>
          <a:bodyPr spcFirstLastPara="1" wrap="square" lIns="121900" tIns="121900" rIns="121900" bIns="121900" anchor="b" anchorCtr="0">
            <a:noAutofit/>
          </a:bodyPr>
          <a:lstStyle/>
          <a:p>
            <a:pPr>
              <a:lnSpc>
                <a:spcPct val="80000"/>
              </a:lnSpc>
              <a:buSzPts val="770"/>
            </a:pPr>
            <a:r>
              <a:rPr lang="es-ES" sz="4573" b="1" dirty="0" err="1">
                <a:solidFill>
                  <a:schemeClr val="lt1"/>
                </a:solidFill>
                <a:latin typeface="Montserrat"/>
                <a:ea typeface="Montserrat"/>
                <a:cs typeface="Montserrat"/>
                <a:sym typeface="Montserrat"/>
              </a:rPr>
              <a:t>Lab</a:t>
            </a:r>
            <a:r>
              <a:rPr lang="es-ES" sz="4573" b="1" dirty="0">
                <a:solidFill>
                  <a:schemeClr val="lt1"/>
                </a:solidFill>
                <a:latin typeface="Montserrat"/>
                <a:ea typeface="Montserrat"/>
                <a:cs typeface="Montserrat"/>
                <a:sym typeface="Montserrat"/>
              </a:rPr>
              <a:t> 1: Uso Básico de Modelos de Difusión</a:t>
            </a:r>
          </a:p>
        </p:txBody>
      </p:sp>
      <p:sp>
        <p:nvSpPr>
          <p:cNvPr id="111" name="Google Shape;111;p16"/>
          <p:cNvSpPr/>
          <p:nvPr/>
        </p:nvSpPr>
        <p:spPr>
          <a:xfrm>
            <a:off x="0" y="0"/>
            <a:ext cx="3964000" cy="6858000"/>
          </a:xfrm>
          <a:prstGeom prst="rect">
            <a:avLst/>
          </a:prstGeom>
          <a:solidFill>
            <a:srgbClr val="FFFFFF"/>
          </a:solidFill>
          <a:ln>
            <a:noFill/>
          </a:ln>
        </p:spPr>
        <p:txBody>
          <a:bodyPr spcFirstLastPara="1" wrap="square" lIns="121900" tIns="121900" rIns="121900" bIns="121900" anchor="ctr" anchorCtr="0">
            <a:noAutofit/>
          </a:bodyPr>
          <a:lstStyle/>
          <a:p>
            <a:pPr algn="ctr"/>
            <a:endParaRPr sz="2400"/>
          </a:p>
        </p:txBody>
      </p:sp>
      <p:sp>
        <p:nvSpPr>
          <p:cNvPr id="112" name="Google Shape;112;p16"/>
          <p:cNvSpPr/>
          <p:nvPr/>
        </p:nvSpPr>
        <p:spPr>
          <a:xfrm>
            <a:off x="1699833" y="2386133"/>
            <a:ext cx="2892400" cy="2518000"/>
          </a:xfrm>
          <a:prstGeom prst="pie">
            <a:avLst>
              <a:gd name="adj1" fmla="val 5375995"/>
              <a:gd name="adj2" fmla="val 10797797"/>
            </a:avLst>
          </a:prstGeom>
          <a:solidFill>
            <a:srgbClr val="2841DD"/>
          </a:solidFill>
          <a:ln>
            <a:noFill/>
          </a:ln>
        </p:spPr>
        <p:txBody>
          <a:bodyPr spcFirstLastPara="1" wrap="square" lIns="121900" tIns="121900" rIns="121900" bIns="121900" anchor="ctr" anchorCtr="0">
            <a:noAutofit/>
          </a:bodyPr>
          <a:lstStyle/>
          <a:p>
            <a:pPr algn="ctr"/>
            <a:endParaRPr sz="2400"/>
          </a:p>
        </p:txBody>
      </p:sp>
      <p:sp>
        <p:nvSpPr>
          <p:cNvPr id="113" name="Google Shape;113;p16"/>
          <p:cNvSpPr txBox="1"/>
          <p:nvPr/>
        </p:nvSpPr>
        <p:spPr>
          <a:xfrm>
            <a:off x="1195133" y="2920999"/>
            <a:ext cx="2611600" cy="1348400"/>
          </a:xfrm>
          <a:prstGeom prst="rect">
            <a:avLst/>
          </a:prstGeom>
          <a:noFill/>
          <a:ln>
            <a:noFill/>
          </a:ln>
        </p:spPr>
        <p:txBody>
          <a:bodyPr spcFirstLastPara="1" wrap="square" lIns="121900" tIns="121900" rIns="121900" bIns="121900" anchor="ctr" anchorCtr="0">
            <a:noAutofit/>
          </a:bodyPr>
          <a:lstStyle/>
          <a:p>
            <a:pPr algn="ctr">
              <a:lnSpc>
                <a:spcPct val="110000"/>
              </a:lnSpc>
              <a:buSzPts val="852"/>
            </a:pPr>
            <a:r>
              <a:rPr lang="es-419" sz="12800" b="1">
                <a:latin typeface="Montserrat"/>
                <a:ea typeface="Montserrat"/>
                <a:cs typeface="Montserrat"/>
                <a:sym typeface="Montserrat"/>
              </a:rPr>
              <a:t>1.</a:t>
            </a:r>
            <a:endParaRPr sz="12800">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2E4D-2CEA-B883-08F6-0BD7BE261560}"/>
              </a:ext>
            </a:extLst>
          </p:cNvPr>
          <p:cNvSpPr>
            <a:spLocks noGrp="1"/>
          </p:cNvSpPr>
          <p:nvPr>
            <p:ph type="title"/>
          </p:nvPr>
        </p:nvSpPr>
        <p:spPr>
          <a:xfrm>
            <a:off x="838200" y="365125"/>
            <a:ext cx="4028090" cy="1325563"/>
          </a:xfrm>
        </p:spPr>
        <p:txBody>
          <a:bodyPr/>
          <a:lstStyle/>
          <a:p>
            <a:pPr algn="ctr"/>
            <a:r>
              <a:rPr lang="es-PE" b="1" dirty="0"/>
              <a:t>Muestreo</a:t>
            </a:r>
          </a:p>
        </p:txBody>
      </p:sp>
      <p:sp>
        <p:nvSpPr>
          <p:cNvPr id="3" name="Content Placeholder 2">
            <a:extLst>
              <a:ext uri="{FF2B5EF4-FFF2-40B4-BE49-F238E27FC236}">
                <a16:creationId xmlns:a16="http://schemas.microsoft.com/office/drawing/2014/main" id="{4572E1D7-BA33-7AAD-2CDE-97E0AACB0C81}"/>
              </a:ext>
            </a:extLst>
          </p:cNvPr>
          <p:cNvSpPr>
            <a:spLocks noGrp="1"/>
          </p:cNvSpPr>
          <p:nvPr>
            <p:ph idx="1"/>
          </p:nvPr>
        </p:nvSpPr>
        <p:spPr>
          <a:xfrm>
            <a:off x="838201" y="1825625"/>
            <a:ext cx="3534102" cy="4351338"/>
          </a:xfrm>
        </p:spPr>
        <p:txBody>
          <a:bodyPr/>
          <a:lstStyle/>
          <a:p>
            <a:pPr marL="0" indent="0" algn="just">
              <a:buNone/>
            </a:pPr>
            <a:r>
              <a:rPr lang="es-ES" dirty="0"/>
              <a:t>La red neuronal intenta predecir completamente el ruido en cada paso. Realísticamente, es solo una predicción. Necesitas múltiples pasos para obtener </a:t>
            </a:r>
            <a:r>
              <a:rPr lang="es-ES" dirty="0" err="1"/>
              <a:t>sprites</a:t>
            </a:r>
            <a:r>
              <a:rPr lang="es-ES" dirty="0"/>
              <a:t> de alta calidad.</a:t>
            </a:r>
          </a:p>
          <a:p>
            <a:pPr algn="just"/>
            <a:endParaRPr lang="es-ES" dirty="0"/>
          </a:p>
          <a:p>
            <a:pPr algn="just"/>
            <a:endParaRPr lang="es-PE" dirty="0"/>
          </a:p>
        </p:txBody>
      </p:sp>
      <p:pic>
        <p:nvPicPr>
          <p:cNvPr id="5" name="Picture 4">
            <a:extLst>
              <a:ext uri="{FF2B5EF4-FFF2-40B4-BE49-F238E27FC236}">
                <a16:creationId xmlns:a16="http://schemas.microsoft.com/office/drawing/2014/main" id="{062AFC7D-2F1A-A350-0446-BEBC6B473489}"/>
              </a:ext>
            </a:extLst>
          </p:cNvPr>
          <p:cNvPicPr>
            <a:picLocks noChangeAspect="1"/>
          </p:cNvPicPr>
          <p:nvPr/>
        </p:nvPicPr>
        <p:blipFill rotWithShape="1">
          <a:blip r:embed="rId2">
            <a:clrChange>
              <a:clrFrom>
                <a:srgbClr val="FFFFFF"/>
              </a:clrFrom>
              <a:clrTo>
                <a:srgbClr val="FFFFFF">
                  <a:alpha val="0"/>
                </a:srgbClr>
              </a:clrTo>
            </a:clrChange>
          </a:blip>
          <a:srcRect t="20996" b="11264"/>
          <a:stretch/>
        </p:blipFill>
        <p:spPr>
          <a:xfrm>
            <a:off x="4477407" y="605612"/>
            <a:ext cx="7409794" cy="5646776"/>
          </a:xfrm>
          <a:prstGeom prst="rect">
            <a:avLst/>
          </a:prstGeom>
        </p:spPr>
      </p:pic>
    </p:spTree>
    <p:extLst>
      <p:ext uri="{BB962C8B-B14F-4D97-AF65-F5344CB8AC3E}">
        <p14:creationId xmlns:p14="http://schemas.microsoft.com/office/powerpoint/2010/main" val="1194371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25AC8-D20F-86A3-DCBC-5A47809E237E}"/>
              </a:ext>
            </a:extLst>
          </p:cNvPr>
          <p:cNvPicPr>
            <a:picLocks noChangeAspect="1"/>
          </p:cNvPicPr>
          <p:nvPr/>
        </p:nvPicPr>
        <p:blipFill rotWithShape="1">
          <a:blip r:embed="rId2"/>
          <a:srcRect t="35112" b="15249"/>
          <a:stretch/>
        </p:blipFill>
        <p:spPr>
          <a:xfrm>
            <a:off x="1229361" y="661991"/>
            <a:ext cx="9909886" cy="5534018"/>
          </a:xfrm>
          <a:prstGeom prst="rect">
            <a:avLst/>
          </a:prstGeom>
        </p:spPr>
      </p:pic>
    </p:spTree>
    <p:extLst>
      <p:ext uri="{BB962C8B-B14F-4D97-AF65-F5344CB8AC3E}">
        <p14:creationId xmlns:p14="http://schemas.microsoft.com/office/powerpoint/2010/main" val="38044502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3E669-0ECA-DFD6-878D-FDB8A9A126A1}"/>
              </a:ext>
            </a:extLst>
          </p:cNvPr>
          <p:cNvPicPr>
            <a:picLocks noChangeAspect="1"/>
          </p:cNvPicPr>
          <p:nvPr/>
        </p:nvPicPr>
        <p:blipFill>
          <a:blip r:embed="rId2"/>
          <a:stretch>
            <a:fillRect/>
          </a:stretch>
        </p:blipFill>
        <p:spPr>
          <a:xfrm>
            <a:off x="2545921" y="573551"/>
            <a:ext cx="7285351" cy="6081287"/>
          </a:xfrm>
          <a:prstGeom prst="rect">
            <a:avLst/>
          </a:prstGeom>
        </p:spPr>
      </p:pic>
    </p:spTree>
    <p:extLst>
      <p:ext uri="{BB962C8B-B14F-4D97-AF65-F5344CB8AC3E}">
        <p14:creationId xmlns:p14="http://schemas.microsoft.com/office/powerpoint/2010/main" val="2159242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A01B-F40C-2076-E43E-978A1EB306AF}"/>
              </a:ext>
            </a:extLst>
          </p:cNvPr>
          <p:cNvSpPr>
            <a:spLocks noGrp="1"/>
          </p:cNvSpPr>
          <p:nvPr>
            <p:ph type="title"/>
          </p:nvPr>
        </p:nvSpPr>
        <p:spPr/>
        <p:txBody>
          <a:bodyPr/>
          <a:lstStyle/>
          <a:p>
            <a:pPr algn="ctr"/>
            <a:r>
              <a:rPr lang="es-ES" b="1" dirty="0"/>
              <a:t>Detalles de la Iteración de Muestreo</a:t>
            </a:r>
            <a:endParaRPr lang="es-PE" b="1" dirty="0"/>
          </a:p>
        </p:txBody>
      </p:sp>
      <p:sp>
        <p:nvSpPr>
          <p:cNvPr id="3" name="Content Placeholder 2">
            <a:extLst>
              <a:ext uri="{FF2B5EF4-FFF2-40B4-BE49-F238E27FC236}">
                <a16:creationId xmlns:a16="http://schemas.microsoft.com/office/drawing/2014/main" id="{E359E553-358C-7F4C-7A16-2A7041227C11}"/>
              </a:ext>
            </a:extLst>
          </p:cNvPr>
          <p:cNvSpPr>
            <a:spLocks noGrp="1"/>
          </p:cNvSpPr>
          <p:nvPr>
            <p:ph idx="1"/>
          </p:nvPr>
        </p:nvSpPr>
        <p:spPr>
          <a:xfrm>
            <a:off x="721360" y="3590026"/>
            <a:ext cx="4592320" cy="2519363"/>
          </a:xfrm>
        </p:spPr>
        <p:txBody>
          <a:bodyPr>
            <a:normAutofit fontScale="77500" lnSpcReduction="20000"/>
          </a:bodyPr>
          <a:lstStyle/>
          <a:p>
            <a:r>
              <a:rPr lang="es-ES" dirty="0"/>
              <a:t>La NN espera una muestra con ruido como entrada.</a:t>
            </a:r>
          </a:p>
          <a:p>
            <a:r>
              <a:rPr lang="es-ES" dirty="0"/>
              <a:t>Puedes añadir ruido adicional antes de que se pase al siguiente paso.</a:t>
            </a:r>
          </a:p>
          <a:p>
            <a:r>
              <a:rPr lang="es-ES" dirty="0"/>
              <a:t>Empíricamente, esto estabiliza la NN para que no colapse a algo más cercano al promedio del conjunto de datos.</a:t>
            </a:r>
          </a:p>
          <a:p>
            <a:endParaRPr lang="es-ES" dirty="0"/>
          </a:p>
        </p:txBody>
      </p:sp>
      <p:pic>
        <p:nvPicPr>
          <p:cNvPr id="5" name="Picture 4">
            <a:extLst>
              <a:ext uri="{FF2B5EF4-FFF2-40B4-BE49-F238E27FC236}">
                <a16:creationId xmlns:a16="http://schemas.microsoft.com/office/drawing/2014/main" id="{529009C8-DCF0-5E7E-20EC-8577565D10E9}"/>
              </a:ext>
            </a:extLst>
          </p:cNvPr>
          <p:cNvPicPr>
            <a:picLocks noChangeAspect="1"/>
          </p:cNvPicPr>
          <p:nvPr/>
        </p:nvPicPr>
        <p:blipFill rotWithShape="1">
          <a:blip r:embed="rId2"/>
          <a:srcRect l="-1167" t="17037" r="28000" b="67852"/>
          <a:stretch/>
        </p:blipFill>
        <p:spPr>
          <a:xfrm>
            <a:off x="721360" y="1690688"/>
            <a:ext cx="7153600" cy="1662112"/>
          </a:xfrm>
          <a:prstGeom prst="rect">
            <a:avLst/>
          </a:prstGeom>
        </p:spPr>
      </p:pic>
      <p:pic>
        <p:nvPicPr>
          <p:cNvPr id="7" name="Picture 6">
            <a:extLst>
              <a:ext uri="{FF2B5EF4-FFF2-40B4-BE49-F238E27FC236}">
                <a16:creationId xmlns:a16="http://schemas.microsoft.com/office/drawing/2014/main" id="{BDB5ED8F-3D20-AD6B-8F4D-FEA7CE83C55B}"/>
              </a:ext>
            </a:extLst>
          </p:cNvPr>
          <p:cNvPicPr>
            <a:picLocks noChangeAspect="1"/>
          </p:cNvPicPr>
          <p:nvPr/>
        </p:nvPicPr>
        <p:blipFill rotWithShape="1">
          <a:blip r:embed="rId3"/>
          <a:srcRect l="60018" t="16148" r="2000" b="61037"/>
          <a:stretch/>
        </p:blipFill>
        <p:spPr>
          <a:xfrm>
            <a:off x="6705599" y="1579667"/>
            <a:ext cx="3907481" cy="2640543"/>
          </a:xfrm>
          <a:prstGeom prst="rect">
            <a:avLst/>
          </a:prstGeom>
        </p:spPr>
      </p:pic>
      <p:pic>
        <p:nvPicPr>
          <p:cNvPr id="8" name="Picture 7">
            <a:extLst>
              <a:ext uri="{FF2B5EF4-FFF2-40B4-BE49-F238E27FC236}">
                <a16:creationId xmlns:a16="http://schemas.microsoft.com/office/drawing/2014/main" id="{FD371E2F-F7AE-749C-DF78-62D1B210526A}"/>
              </a:ext>
            </a:extLst>
          </p:cNvPr>
          <p:cNvPicPr>
            <a:picLocks noChangeAspect="1"/>
          </p:cNvPicPr>
          <p:nvPr/>
        </p:nvPicPr>
        <p:blipFill rotWithShape="1">
          <a:blip r:embed="rId3"/>
          <a:srcRect l="5602" t="62413" r="3243" b="14772"/>
          <a:stretch/>
        </p:blipFill>
        <p:spPr>
          <a:xfrm>
            <a:off x="5450940" y="4447277"/>
            <a:ext cx="5902860" cy="1662112"/>
          </a:xfrm>
          <a:prstGeom prst="rect">
            <a:avLst/>
          </a:prstGeom>
        </p:spPr>
      </p:pic>
    </p:spTree>
    <p:extLst>
      <p:ext uri="{BB962C8B-B14F-4D97-AF65-F5344CB8AC3E}">
        <p14:creationId xmlns:p14="http://schemas.microsoft.com/office/powerpoint/2010/main" val="933849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p:nvPr/>
        </p:nvSpPr>
        <p:spPr>
          <a:xfrm>
            <a:off x="4714184" y="3429000"/>
            <a:ext cx="5559600" cy="1003600"/>
          </a:xfrm>
          <a:prstGeom prst="rect">
            <a:avLst/>
          </a:prstGeom>
          <a:noFill/>
          <a:ln>
            <a:noFill/>
          </a:ln>
        </p:spPr>
        <p:txBody>
          <a:bodyPr spcFirstLastPara="1" wrap="square" lIns="121900" tIns="121900" rIns="121900" bIns="121900" anchor="b" anchorCtr="0">
            <a:noAutofit/>
          </a:bodyPr>
          <a:lstStyle/>
          <a:p>
            <a:pPr>
              <a:lnSpc>
                <a:spcPct val="80000"/>
              </a:lnSpc>
              <a:buSzPts val="770"/>
            </a:pPr>
            <a:r>
              <a:rPr lang="es-419" sz="4573" b="1" dirty="0" err="1">
                <a:solidFill>
                  <a:schemeClr val="lt1"/>
                </a:solidFill>
                <a:latin typeface="Montserrat"/>
                <a:ea typeface="Montserrat"/>
                <a:cs typeface="Montserrat"/>
                <a:sym typeface="Montserrat"/>
              </a:rPr>
              <a:t>Lab</a:t>
            </a:r>
            <a:r>
              <a:rPr lang="es-419" sz="4573" b="1" dirty="0">
                <a:solidFill>
                  <a:schemeClr val="lt1"/>
                </a:solidFill>
                <a:latin typeface="Montserrat"/>
                <a:ea typeface="Montserrat"/>
                <a:cs typeface="Montserrat"/>
                <a:sym typeface="Montserrat"/>
              </a:rPr>
              <a:t> 2: Entrenamiento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F806-8C61-5C5D-A377-FD2409DA047A}"/>
              </a:ext>
            </a:extLst>
          </p:cNvPr>
          <p:cNvSpPr>
            <a:spLocks noGrp="1"/>
          </p:cNvSpPr>
          <p:nvPr>
            <p:ph type="title"/>
          </p:nvPr>
        </p:nvSpPr>
        <p:spPr/>
        <p:txBody>
          <a:bodyPr/>
          <a:lstStyle/>
          <a:p>
            <a:pPr algn="ctr"/>
            <a:r>
              <a:rPr lang="es-PE" b="1" dirty="0"/>
              <a:t>U-Net para identificar el ruido</a:t>
            </a:r>
          </a:p>
        </p:txBody>
      </p:sp>
      <p:pic>
        <p:nvPicPr>
          <p:cNvPr id="5" name="Picture 4">
            <a:extLst>
              <a:ext uri="{FF2B5EF4-FFF2-40B4-BE49-F238E27FC236}">
                <a16:creationId xmlns:a16="http://schemas.microsoft.com/office/drawing/2014/main" id="{B7FE327A-302E-E73F-931D-7EB73344D56E}"/>
              </a:ext>
            </a:extLst>
          </p:cNvPr>
          <p:cNvPicPr>
            <a:picLocks noChangeAspect="1"/>
          </p:cNvPicPr>
          <p:nvPr/>
        </p:nvPicPr>
        <p:blipFill rotWithShape="1">
          <a:blip r:embed="rId2"/>
          <a:srcRect t="16740" b="14815"/>
          <a:stretch/>
        </p:blipFill>
        <p:spPr>
          <a:xfrm>
            <a:off x="2976880" y="1654334"/>
            <a:ext cx="6096000" cy="4693920"/>
          </a:xfrm>
          <a:prstGeom prst="rect">
            <a:avLst/>
          </a:prstGeom>
        </p:spPr>
      </p:pic>
    </p:spTree>
    <p:extLst>
      <p:ext uri="{BB962C8B-B14F-4D97-AF65-F5344CB8AC3E}">
        <p14:creationId xmlns:p14="http://schemas.microsoft.com/office/powerpoint/2010/main" val="130926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F92D-6F49-04BF-F79B-E68238ED306E}"/>
              </a:ext>
            </a:extLst>
          </p:cNvPr>
          <p:cNvSpPr>
            <a:spLocks noGrp="1"/>
          </p:cNvSpPr>
          <p:nvPr>
            <p:ph type="title"/>
          </p:nvPr>
        </p:nvSpPr>
        <p:spPr/>
        <p:txBody>
          <a:bodyPr/>
          <a:lstStyle/>
          <a:p>
            <a:pPr algn="ctr"/>
            <a:r>
              <a:rPr lang="es-PE" b="1" dirty="0"/>
              <a:t>La idea original</a:t>
            </a:r>
          </a:p>
        </p:txBody>
      </p:sp>
      <p:pic>
        <p:nvPicPr>
          <p:cNvPr id="5" name="Picture 4">
            <a:extLst>
              <a:ext uri="{FF2B5EF4-FFF2-40B4-BE49-F238E27FC236}">
                <a16:creationId xmlns:a16="http://schemas.microsoft.com/office/drawing/2014/main" id="{8FD74E2C-37BC-7DAB-BC90-64D95A657C2B}"/>
              </a:ext>
            </a:extLst>
          </p:cNvPr>
          <p:cNvPicPr>
            <a:picLocks noChangeAspect="1"/>
          </p:cNvPicPr>
          <p:nvPr/>
        </p:nvPicPr>
        <p:blipFill rotWithShape="1">
          <a:blip r:embed="rId2"/>
          <a:srcRect l="3189"/>
          <a:stretch/>
        </p:blipFill>
        <p:spPr>
          <a:xfrm>
            <a:off x="1052576" y="1972768"/>
            <a:ext cx="6506464" cy="3165613"/>
          </a:xfrm>
          <a:prstGeom prst="rect">
            <a:avLst/>
          </a:prstGeom>
        </p:spPr>
      </p:pic>
      <p:pic>
        <p:nvPicPr>
          <p:cNvPr id="7" name="Picture 6">
            <a:extLst>
              <a:ext uri="{FF2B5EF4-FFF2-40B4-BE49-F238E27FC236}">
                <a16:creationId xmlns:a16="http://schemas.microsoft.com/office/drawing/2014/main" id="{08ECFE43-157C-C9B7-14DD-3A42315B7730}"/>
              </a:ext>
            </a:extLst>
          </p:cNvPr>
          <p:cNvPicPr>
            <a:picLocks noChangeAspect="1"/>
          </p:cNvPicPr>
          <p:nvPr/>
        </p:nvPicPr>
        <p:blipFill>
          <a:blip r:embed="rId3"/>
          <a:stretch>
            <a:fillRect/>
          </a:stretch>
        </p:blipFill>
        <p:spPr>
          <a:xfrm>
            <a:off x="7848517" y="2036158"/>
            <a:ext cx="3054754" cy="3165612"/>
          </a:xfrm>
          <a:prstGeom prst="rect">
            <a:avLst/>
          </a:prstGeom>
        </p:spPr>
      </p:pic>
      <p:sp>
        <p:nvSpPr>
          <p:cNvPr id="8" name="Arrow: Right 7">
            <a:extLst>
              <a:ext uri="{FF2B5EF4-FFF2-40B4-BE49-F238E27FC236}">
                <a16:creationId xmlns:a16="http://schemas.microsoft.com/office/drawing/2014/main" id="{FC444280-E40D-2A74-368F-87A3A9CF5F7B}"/>
              </a:ext>
            </a:extLst>
          </p:cNvPr>
          <p:cNvSpPr/>
          <p:nvPr/>
        </p:nvSpPr>
        <p:spPr>
          <a:xfrm>
            <a:off x="4176776" y="2995447"/>
            <a:ext cx="252248" cy="1103587"/>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Arrow: Right 8">
            <a:extLst>
              <a:ext uri="{FF2B5EF4-FFF2-40B4-BE49-F238E27FC236}">
                <a16:creationId xmlns:a16="http://schemas.microsoft.com/office/drawing/2014/main" id="{8B3938A6-AA7E-8CCA-F14D-DA21B1C91357}"/>
              </a:ext>
            </a:extLst>
          </p:cNvPr>
          <p:cNvSpPr/>
          <p:nvPr/>
        </p:nvSpPr>
        <p:spPr>
          <a:xfrm>
            <a:off x="7553224" y="2995447"/>
            <a:ext cx="252248" cy="1103587"/>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1" name="Straight Arrow Connector 10">
            <a:extLst>
              <a:ext uri="{FF2B5EF4-FFF2-40B4-BE49-F238E27FC236}">
                <a16:creationId xmlns:a16="http://schemas.microsoft.com/office/drawing/2014/main" id="{C39CAE37-630D-0F39-391A-6B775C0CB250}"/>
              </a:ext>
            </a:extLst>
          </p:cNvPr>
          <p:cNvCxnSpPr/>
          <p:nvPr/>
        </p:nvCxnSpPr>
        <p:spPr>
          <a:xfrm flipV="1">
            <a:off x="4221480" y="3863608"/>
            <a:ext cx="0" cy="1496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215D51-532F-1B10-92EF-EDBB16542E96}"/>
              </a:ext>
            </a:extLst>
          </p:cNvPr>
          <p:cNvSpPr txBox="1"/>
          <p:nvPr/>
        </p:nvSpPr>
        <p:spPr>
          <a:xfrm>
            <a:off x="3358020" y="5408078"/>
            <a:ext cx="1889760" cy="646331"/>
          </a:xfrm>
          <a:prstGeom prst="rect">
            <a:avLst/>
          </a:prstGeom>
          <a:noFill/>
        </p:spPr>
        <p:txBody>
          <a:bodyPr wrap="square" rtlCol="0">
            <a:spAutoFit/>
          </a:bodyPr>
          <a:lstStyle/>
          <a:p>
            <a:pPr algn="ctr"/>
            <a:r>
              <a:rPr lang="es-PE" dirty="0"/>
              <a:t>AGREGAR RUIDO</a:t>
            </a:r>
          </a:p>
          <a:p>
            <a:pPr algn="ctr"/>
            <a:r>
              <a:rPr lang="es-PE" dirty="0"/>
              <a:t>(APRENDER)</a:t>
            </a:r>
          </a:p>
        </p:txBody>
      </p:sp>
      <p:cxnSp>
        <p:nvCxnSpPr>
          <p:cNvPr id="14" name="Straight Arrow Connector 13">
            <a:extLst>
              <a:ext uri="{FF2B5EF4-FFF2-40B4-BE49-F238E27FC236}">
                <a16:creationId xmlns:a16="http://schemas.microsoft.com/office/drawing/2014/main" id="{FCBDF6D7-8918-28A6-6D70-B578EAF3419A}"/>
              </a:ext>
            </a:extLst>
          </p:cNvPr>
          <p:cNvCxnSpPr/>
          <p:nvPr/>
        </p:nvCxnSpPr>
        <p:spPr>
          <a:xfrm flipV="1">
            <a:off x="7612380" y="3863608"/>
            <a:ext cx="0" cy="14964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17859B-E801-7B48-A006-D67267A0C7D7}"/>
              </a:ext>
            </a:extLst>
          </p:cNvPr>
          <p:cNvSpPr txBox="1"/>
          <p:nvPr/>
        </p:nvSpPr>
        <p:spPr>
          <a:xfrm>
            <a:off x="6748920" y="5408078"/>
            <a:ext cx="1889760" cy="923330"/>
          </a:xfrm>
          <a:prstGeom prst="rect">
            <a:avLst/>
          </a:prstGeom>
          <a:noFill/>
        </p:spPr>
        <p:txBody>
          <a:bodyPr wrap="square" rtlCol="0">
            <a:spAutoFit/>
          </a:bodyPr>
          <a:lstStyle/>
          <a:p>
            <a:pPr algn="ctr"/>
            <a:r>
              <a:rPr lang="es-PE" dirty="0"/>
              <a:t>QUITAR RUIDO</a:t>
            </a:r>
          </a:p>
          <a:p>
            <a:pPr algn="ctr"/>
            <a:r>
              <a:rPr lang="es-PE" dirty="0"/>
              <a:t>(APLICAR LO APRENDIDO)</a:t>
            </a:r>
          </a:p>
        </p:txBody>
      </p:sp>
    </p:spTree>
    <p:extLst>
      <p:ext uri="{BB962C8B-B14F-4D97-AF65-F5344CB8AC3E}">
        <p14:creationId xmlns:p14="http://schemas.microsoft.com/office/powerpoint/2010/main" val="665222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5D716-2305-A08C-AB5C-B04F145FB5A9}"/>
              </a:ext>
            </a:extLst>
          </p:cNvPr>
          <p:cNvSpPr>
            <a:spLocks noGrp="1"/>
          </p:cNvSpPr>
          <p:nvPr>
            <p:ph type="title"/>
          </p:nvPr>
        </p:nvSpPr>
        <p:spPr/>
        <p:txBody>
          <a:bodyPr/>
          <a:lstStyle/>
          <a:p>
            <a:pPr algn="ctr"/>
            <a:r>
              <a:rPr lang="es-PE" b="1"/>
              <a:t>Incorporación de Más Información</a:t>
            </a:r>
          </a:p>
        </p:txBody>
      </p:sp>
      <p:sp>
        <p:nvSpPr>
          <p:cNvPr id="3" name="Content Placeholder 2">
            <a:extLst>
              <a:ext uri="{FF2B5EF4-FFF2-40B4-BE49-F238E27FC236}">
                <a16:creationId xmlns:a16="http://schemas.microsoft.com/office/drawing/2014/main" id="{506CA3EC-AB13-2368-83B1-F8820803B70A}"/>
              </a:ext>
            </a:extLst>
          </p:cNvPr>
          <p:cNvSpPr>
            <a:spLocks noGrp="1"/>
          </p:cNvSpPr>
          <p:nvPr>
            <p:ph idx="1"/>
          </p:nvPr>
        </p:nvSpPr>
        <p:spPr>
          <a:xfrm>
            <a:off x="838200" y="1690688"/>
            <a:ext cx="3916680" cy="4390073"/>
          </a:xfrm>
        </p:spPr>
        <p:txBody>
          <a:bodyPr>
            <a:normAutofit fontScale="92500" lnSpcReduction="20000"/>
          </a:bodyPr>
          <a:lstStyle/>
          <a:p>
            <a:pPr marL="0" indent="0">
              <a:buNone/>
            </a:pPr>
            <a:r>
              <a:rPr lang="es-ES" dirty="0"/>
              <a:t>El U-Net puede incorporar más información en la forma de incrustaciones:</a:t>
            </a:r>
          </a:p>
          <a:p>
            <a:r>
              <a:rPr lang="es-ES" dirty="0"/>
              <a:t>Incrustación de tiempo</a:t>
            </a:r>
            <a:r>
              <a:rPr lang="es-ES" b="1" dirty="0"/>
              <a:t>:</a:t>
            </a:r>
            <a:r>
              <a:rPr lang="es-ES" dirty="0"/>
              <a:t> relacionada con el paso de tiempo y el nivel de ruido.</a:t>
            </a:r>
          </a:p>
          <a:p>
            <a:r>
              <a:rPr lang="es-ES" dirty="0"/>
              <a:t>Incrustación de contexto: relacionada con el control de la generación, por ejemplo, descripción de texto o factor (más adelante).</a:t>
            </a:r>
          </a:p>
          <a:p>
            <a:endParaRPr lang="es-PE" dirty="0"/>
          </a:p>
        </p:txBody>
      </p:sp>
      <p:pic>
        <p:nvPicPr>
          <p:cNvPr id="5" name="Picture 4">
            <a:extLst>
              <a:ext uri="{FF2B5EF4-FFF2-40B4-BE49-F238E27FC236}">
                <a16:creationId xmlns:a16="http://schemas.microsoft.com/office/drawing/2014/main" id="{2E89B212-CC83-2686-8F39-EE1434C77505}"/>
              </a:ext>
            </a:extLst>
          </p:cNvPr>
          <p:cNvPicPr>
            <a:picLocks noChangeAspect="1"/>
          </p:cNvPicPr>
          <p:nvPr/>
        </p:nvPicPr>
        <p:blipFill rotWithShape="1">
          <a:blip r:embed="rId2"/>
          <a:srcRect l="18000" t="27257" r="332" b="42075"/>
          <a:stretch/>
        </p:blipFill>
        <p:spPr>
          <a:xfrm>
            <a:off x="4582160" y="2012633"/>
            <a:ext cx="6998620" cy="2956560"/>
          </a:xfrm>
          <a:prstGeom prst="rect">
            <a:avLst/>
          </a:prstGeom>
        </p:spPr>
      </p:pic>
      <p:pic>
        <p:nvPicPr>
          <p:cNvPr id="6" name="Picture 5">
            <a:extLst>
              <a:ext uri="{FF2B5EF4-FFF2-40B4-BE49-F238E27FC236}">
                <a16:creationId xmlns:a16="http://schemas.microsoft.com/office/drawing/2014/main" id="{2AE0E349-EF2B-C298-17BC-39E1E1F3CD60}"/>
              </a:ext>
            </a:extLst>
          </p:cNvPr>
          <p:cNvPicPr>
            <a:picLocks noChangeAspect="1"/>
          </p:cNvPicPr>
          <p:nvPr/>
        </p:nvPicPr>
        <p:blipFill rotWithShape="1">
          <a:blip r:embed="rId3"/>
          <a:srcRect l="1999" t="58370" r="15001" b="28148"/>
          <a:stretch/>
        </p:blipFill>
        <p:spPr>
          <a:xfrm>
            <a:off x="5415280" y="5156201"/>
            <a:ext cx="5059680" cy="924560"/>
          </a:xfrm>
          <a:prstGeom prst="rect">
            <a:avLst/>
          </a:prstGeom>
        </p:spPr>
      </p:pic>
    </p:spTree>
    <p:extLst>
      <p:ext uri="{BB962C8B-B14F-4D97-AF65-F5344CB8AC3E}">
        <p14:creationId xmlns:p14="http://schemas.microsoft.com/office/powerpoint/2010/main" val="937499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0B2D6A-8DB7-2F2F-E7E2-ED7C6624E44D}"/>
              </a:ext>
            </a:extLst>
          </p:cNvPr>
          <p:cNvPicPr>
            <a:picLocks noChangeAspect="1"/>
          </p:cNvPicPr>
          <p:nvPr/>
        </p:nvPicPr>
        <p:blipFill rotWithShape="1">
          <a:blip r:embed="rId2"/>
          <a:srcRect t="28046" b="16781"/>
          <a:stretch/>
        </p:blipFill>
        <p:spPr>
          <a:xfrm>
            <a:off x="4078014" y="1186360"/>
            <a:ext cx="8040414" cy="4990603"/>
          </a:xfrm>
          <a:prstGeom prst="rect">
            <a:avLst/>
          </a:prstGeom>
        </p:spPr>
      </p:pic>
      <p:sp>
        <p:nvSpPr>
          <p:cNvPr id="6" name="Title 1">
            <a:extLst>
              <a:ext uri="{FF2B5EF4-FFF2-40B4-BE49-F238E27FC236}">
                <a16:creationId xmlns:a16="http://schemas.microsoft.com/office/drawing/2014/main" id="{1DE24B73-49E7-B042-AA85-BBAC59FB734F}"/>
              </a:ext>
            </a:extLst>
          </p:cNvPr>
          <p:cNvSpPr txBox="1">
            <a:spLocks/>
          </p:cNvSpPr>
          <p:nvPr/>
        </p:nvSpPr>
        <p:spPr>
          <a:xfrm>
            <a:off x="444062" y="523578"/>
            <a:ext cx="40280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042354"/>
                </a:solidFill>
                <a:latin typeface="+mj-lt"/>
                <a:ea typeface="+mj-ea"/>
                <a:cs typeface="+mj-cs"/>
              </a:defRPr>
            </a:lvl1pPr>
          </a:lstStyle>
          <a:p>
            <a:pPr algn="ctr"/>
            <a:r>
              <a:rPr lang="es-PE" b="1" dirty="0"/>
              <a:t>Entrenamiento</a:t>
            </a:r>
          </a:p>
        </p:txBody>
      </p:sp>
      <p:sp>
        <p:nvSpPr>
          <p:cNvPr id="7" name="Content Placeholder 2">
            <a:extLst>
              <a:ext uri="{FF2B5EF4-FFF2-40B4-BE49-F238E27FC236}">
                <a16:creationId xmlns:a16="http://schemas.microsoft.com/office/drawing/2014/main" id="{19B494AD-29EC-B260-4464-D66FABEB1637}"/>
              </a:ext>
            </a:extLst>
          </p:cNvPr>
          <p:cNvSpPr txBox="1">
            <a:spLocks/>
          </p:cNvSpPr>
          <p:nvPr/>
        </p:nvSpPr>
        <p:spPr>
          <a:xfrm>
            <a:off x="817181" y="1710011"/>
            <a:ext cx="3082158"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dirty="0"/>
              <a:t>La NN aprende a predecir el ruido, lo que realmente significa aprender la distribución de lo que no es ruido.</a:t>
            </a:r>
          </a:p>
          <a:p>
            <a:pPr marL="0" indent="0" algn="just">
              <a:buFont typeface="Arial" panose="020B0604020202020204" pitchFamily="34" charset="0"/>
              <a:buNone/>
            </a:pPr>
            <a:endParaRPr lang="es-ES" dirty="0"/>
          </a:p>
          <a:p>
            <a:pPr marL="0" indent="0" algn="just">
              <a:buFont typeface="Arial" panose="020B0604020202020204" pitchFamily="34" charset="0"/>
              <a:buNone/>
            </a:pPr>
            <a:r>
              <a:rPr lang="es-ES" dirty="0"/>
              <a:t>Se toma una muestra aleatoria del paso de tiempo (nivel de ruido) por imagen para entrenar más </a:t>
            </a:r>
            <a:r>
              <a:rPr lang="es-ES" dirty="0" err="1"/>
              <a:t>estabilizadamente</a:t>
            </a:r>
            <a:r>
              <a:rPr lang="es-ES" dirty="0"/>
              <a:t>.</a:t>
            </a:r>
          </a:p>
          <a:p>
            <a:pPr marL="0" indent="0" algn="just">
              <a:buFont typeface="Arial" panose="020B0604020202020204" pitchFamily="34" charset="0"/>
              <a:buNone/>
            </a:pPr>
            <a:endParaRPr lang="es-ES" dirty="0"/>
          </a:p>
          <a:p>
            <a:pPr algn="just"/>
            <a:endParaRPr lang="es-ES" dirty="0"/>
          </a:p>
          <a:p>
            <a:pPr algn="just"/>
            <a:endParaRPr lang="es-PE" dirty="0"/>
          </a:p>
        </p:txBody>
      </p:sp>
    </p:spTree>
    <p:extLst>
      <p:ext uri="{BB962C8B-B14F-4D97-AF65-F5344CB8AC3E}">
        <p14:creationId xmlns:p14="http://schemas.microsoft.com/office/powerpoint/2010/main" val="1113911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AF8DE-CA61-C8AE-854F-AEB7CF42BA7A}"/>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A6F6FC81-238A-9438-AD8F-B3E58A1D5948}"/>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1A2C1F9D-A2F0-3BAE-9225-5911544C3E9A}"/>
              </a:ext>
            </a:extLst>
          </p:cNvPr>
          <p:cNvPicPr>
            <a:picLocks noChangeAspect="1"/>
          </p:cNvPicPr>
          <p:nvPr/>
        </p:nvPicPr>
        <p:blipFill rotWithShape="1">
          <a:blip r:embed="rId2"/>
          <a:srcRect t="3752" b="38889"/>
          <a:stretch/>
        </p:blipFill>
        <p:spPr>
          <a:xfrm>
            <a:off x="1597572" y="616415"/>
            <a:ext cx="8717428" cy="5625170"/>
          </a:xfrm>
          <a:prstGeom prst="rect">
            <a:avLst/>
          </a:prstGeom>
        </p:spPr>
      </p:pic>
    </p:spTree>
    <p:extLst>
      <p:ext uri="{BB962C8B-B14F-4D97-AF65-F5344CB8AC3E}">
        <p14:creationId xmlns:p14="http://schemas.microsoft.com/office/powerpoint/2010/main" val="500903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298C-C9EF-BB99-F9CE-F17DD05DFC10}"/>
              </a:ext>
            </a:extLst>
          </p:cNvPr>
          <p:cNvSpPr>
            <a:spLocks noGrp="1"/>
          </p:cNvSpPr>
          <p:nvPr>
            <p:ph type="title"/>
          </p:nvPr>
        </p:nvSpPr>
        <p:spPr/>
        <p:txBody>
          <a:bodyPr/>
          <a:lstStyle/>
          <a:p>
            <a:r>
              <a:rPr lang="es-PE" b="1" dirty="0"/>
              <a:t>El Algoritmo</a:t>
            </a:r>
          </a:p>
        </p:txBody>
      </p:sp>
      <p:sp>
        <p:nvSpPr>
          <p:cNvPr id="3" name="Content Placeholder 2">
            <a:extLst>
              <a:ext uri="{FF2B5EF4-FFF2-40B4-BE49-F238E27FC236}">
                <a16:creationId xmlns:a16="http://schemas.microsoft.com/office/drawing/2014/main" id="{374AEEF5-3437-56F2-52BD-EFF38F064044}"/>
              </a:ext>
            </a:extLst>
          </p:cNvPr>
          <p:cNvSpPr>
            <a:spLocks noGrp="1"/>
          </p:cNvSpPr>
          <p:nvPr>
            <p:ph idx="1"/>
          </p:nvPr>
        </p:nvSpPr>
        <p:spPr>
          <a:xfrm>
            <a:off x="736939" y="1618510"/>
            <a:ext cx="3281855" cy="4351338"/>
          </a:xfrm>
        </p:spPr>
        <p:txBody>
          <a:bodyPr>
            <a:normAutofit fontScale="70000" lnSpcReduction="20000"/>
          </a:bodyPr>
          <a:lstStyle/>
          <a:p>
            <a:r>
              <a:rPr lang="es-ES" dirty="0"/>
              <a:t>Tomar una imagen de entrenamiento.</a:t>
            </a:r>
          </a:p>
          <a:p>
            <a:r>
              <a:rPr lang="es-ES" dirty="0"/>
              <a:t>Tomar una muestra del paso de tiempo t. Esto determina el nivel de ruido.</a:t>
            </a:r>
          </a:p>
          <a:p>
            <a:r>
              <a:rPr lang="es-ES" dirty="0"/>
              <a:t>Tomar una muestra del ruido.</a:t>
            </a:r>
          </a:p>
          <a:p>
            <a:r>
              <a:rPr lang="es-ES" dirty="0"/>
              <a:t>Añadir ruido a la imagen.</a:t>
            </a:r>
          </a:p>
          <a:p>
            <a:r>
              <a:rPr lang="es-ES" dirty="0"/>
              <a:t>Introducir esto en la red neuronal. La red neuronal predice el ruido.</a:t>
            </a:r>
          </a:p>
          <a:p>
            <a:r>
              <a:rPr lang="es-ES" dirty="0"/>
              <a:t>Calcular la pérdida entre el ruido predicho y el ruido verdadero.</a:t>
            </a:r>
          </a:p>
          <a:p>
            <a:r>
              <a:rPr lang="es-ES" dirty="0" err="1"/>
              <a:t>Retropropagación</a:t>
            </a:r>
            <a:r>
              <a:rPr lang="es-ES" dirty="0"/>
              <a:t> y aprendizaje.</a:t>
            </a:r>
          </a:p>
          <a:p>
            <a:endParaRPr lang="es-PE" dirty="0"/>
          </a:p>
        </p:txBody>
      </p:sp>
      <p:pic>
        <p:nvPicPr>
          <p:cNvPr id="5" name="Picture 4">
            <a:extLst>
              <a:ext uri="{FF2B5EF4-FFF2-40B4-BE49-F238E27FC236}">
                <a16:creationId xmlns:a16="http://schemas.microsoft.com/office/drawing/2014/main" id="{4CEC0131-194E-89B0-C0DF-43387199B39A}"/>
              </a:ext>
            </a:extLst>
          </p:cNvPr>
          <p:cNvPicPr>
            <a:picLocks noChangeAspect="1"/>
          </p:cNvPicPr>
          <p:nvPr/>
        </p:nvPicPr>
        <p:blipFill rotWithShape="1">
          <a:blip r:embed="rId2"/>
          <a:srcRect l="1034" t="33103" r="3620" b="9931"/>
          <a:stretch/>
        </p:blipFill>
        <p:spPr>
          <a:xfrm>
            <a:off x="4018794" y="888152"/>
            <a:ext cx="7868408" cy="5288811"/>
          </a:xfrm>
          <a:prstGeom prst="rect">
            <a:avLst/>
          </a:prstGeom>
        </p:spPr>
      </p:pic>
    </p:spTree>
    <p:extLst>
      <p:ext uri="{BB962C8B-B14F-4D97-AF65-F5344CB8AC3E}">
        <p14:creationId xmlns:p14="http://schemas.microsoft.com/office/powerpoint/2010/main" val="4189234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9843-068A-BB77-16E0-75A43869DE52}"/>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2D2405AB-ABDF-FCC3-0D36-327EFA2CEF2C}"/>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E43DA5E9-B4C1-45DA-9F55-9F4874F28E4E}"/>
              </a:ext>
            </a:extLst>
          </p:cNvPr>
          <p:cNvPicPr>
            <a:picLocks noChangeAspect="1"/>
          </p:cNvPicPr>
          <p:nvPr/>
        </p:nvPicPr>
        <p:blipFill>
          <a:blip r:embed="rId2"/>
          <a:stretch>
            <a:fillRect/>
          </a:stretch>
        </p:blipFill>
        <p:spPr>
          <a:xfrm>
            <a:off x="1108278" y="567442"/>
            <a:ext cx="9975444" cy="5723116"/>
          </a:xfrm>
          <a:prstGeom prst="rect">
            <a:avLst/>
          </a:prstGeom>
        </p:spPr>
      </p:pic>
    </p:spTree>
    <p:extLst>
      <p:ext uri="{BB962C8B-B14F-4D97-AF65-F5344CB8AC3E}">
        <p14:creationId xmlns:p14="http://schemas.microsoft.com/office/powerpoint/2010/main" val="492382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4714184" y="3556390"/>
            <a:ext cx="5559600" cy="1003600"/>
          </a:xfrm>
          <a:prstGeom prst="rect">
            <a:avLst/>
          </a:prstGeom>
          <a:noFill/>
          <a:ln>
            <a:noFill/>
          </a:ln>
        </p:spPr>
        <p:txBody>
          <a:bodyPr spcFirstLastPara="1" wrap="square" lIns="121900" tIns="121900" rIns="121900" bIns="121900" anchor="b" anchorCtr="0">
            <a:noAutofit/>
          </a:bodyPr>
          <a:lstStyle/>
          <a:p>
            <a:pPr>
              <a:lnSpc>
                <a:spcPct val="80000"/>
              </a:lnSpc>
              <a:buSzPts val="770"/>
            </a:pPr>
            <a:r>
              <a:rPr lang="es-ES" sz="4573" b="1" dirty="0" err="1">
                <a:solidFill>
                  <a:srgbClr val="0B1223"/>
                </a:solidFill>
                <a:latin typeface="Montserrat"/>
                <a:ea typeface="Montserrat"/>
                <a:cs typeface="Montserrat"/>
                <a:sym typeface="Montserrat"/>
              </a:rPr>
              <a:t>Lab</a:t>
            </a:r>
            <a:r>
              <a:rPr lang="es-ES" sz="4573" b="1" dirty="0">
                <a:solidFill>
                  <a:srgbClr val="0B1223"/>
                </a:solidFill>
                <a:latin typeface="Montserrat"/>
                <a:ea typeface="Montserrat"/>
                <a:cs typeface="Montserrat"/>
                <a:sym typeface="Montserrat"/>
              </a:rPr>
              <a:t> 3: Control sobre </a:t>
            </a:r>
          </a:p>
          <a:p>
            <a:pPr>
              <a:lnSpc>
                <a:spcPct val="80000"/>
              </a:lnSpc>
              <a:buSzPts val="770"/>
            </a:pPr>
            <a:r>
              <a:rPr lang="es-ES" sz="4573" b="1" dirty="0">
                <a:solidFill>
                  <a:srgbClr val="0B1223"/>
                </a:solidFill>
                <a:latin typeface="Montserrat"/>
                <a:ea typeface="Montserrat"/>
                <a:cs typeface="Montserrat"/>
                <a:sym typeface="Montserrat"/>
              </a:rPr>
              <a:t>el Modelo</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880C-32E2-D7E4-66AD-9B6F625EB88F}"/>
              </a:ext>
            </a:extLst>
          </p:cNvPr>
          <p:cNvSpPr>
            <a:spLocks noGrp="1"/>
          </p:cNvSpPr>
          <p:nvPr>
            <p:ph type="title"/>
          </p:nvPr>
        </p:nvSpPr>
        <p:spPr/>
        <p:txBody>
          <a:bodyPr/>
          <a:lstStyle/>
          <a:p>
            <a:pPr algn="ctr"/>
            <a:r>
              <a:rPr lang="es-PE" dirty="0" err="1"/>
              <a:t>Embeddings</a:t>
            </a:r>
            <a:r>
              <a:rPr lang="es-PE" dirty="0"/>
              <a:t> o Incrustaciones</a:t>
            </a:r>
          </a:p>
        </p:txBody>
      </p:sp>
      <p:sp>
        <p:nvSpPr>
          <p:cNvPr id="3" name="Content Placeholder 2">
            <a:extLst>
              <a:ext uri="{FF2B5EF4-FFF2-40B4-BE49-F238E27FC236}">
                <a16:creationId xmlns:a16="http://schemas.microsoft.com/office/drawing/2014/main" id="{8247A41E-2D37-1425-3E4C-21A208643F73}"/>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52615262-6A0A-C2DF-6145-F40FFEFF5E93}"/>
              </a:ext>
            </a:extLst>
          </p:cNvPr>
          <p:cNvPicPr>
            <a:picLocks noChangeAspect="1"/>
          </p:cNvPicPr>
          <p:nvPr/>
        </p:nvPicPr>
        <p:blipFill rotWithShape="1">
          <a:blip r:embed="rId2"/>
          <a:srcRect t="51033" b="23526"/>
          <a:stretch/>
        </p:blipFill>
        <p:spPr>
          <a:xfrm>
            <a:off x="2890345" y="4432245"/>
            <a:ext cx="6096000" cy="1744718"/>
          </a:xfrm>
          <a:prstGeom prst="rect">
            <a:avLst/>
          </a:prstGeom>
        </p:spPr>
      </p:pic>
      <p:pic>
        <p:nvPicPr>
          <p:cNvPr id="6" name="Picture 5">
            <a:extLst>
              <a:ext uri="{FF2B5EF4-FFF2-40B4-BE49-F238E27FC236}">
                <a16:creationId xmlns:a16="http://schemas.microsoft.com/office/drawing/2014/main" id="{8FC4B634-B2A6-CD46-28BD-023E2BC053ED}"/>
              </a:ext>
            </a:extLst>
          </p:cNvPr>
          <p:cNvPicPr>
            <a:picLocks noChangeAspect="1"/>
          </p:cNvPicPr>
          <p:nvPr/>
        </p:nvPicPr>
        <p:blipFill rotWithShape="1">
          <a:blip r:embed="rId2"/>
          <a:srcRect l="3104" t="19927" r="1207" b="73789"/>
          <a:stretch/>
        </p:blipFill>
        <p:spPr>
          <a:xfrm>
            <a:off x="534105" y="1616425"/>
            <a:ext cx="10955542" cy="809330"/>
          </a:xfrm>
          <a:prstGeom prst="rect">
            <a:avLst/>
          </a:prstGeom>
        </p:spPr>
      </p:pic>
      <p:sp>
        <p:nvSpPr>
          <p:cNvPr id="8" name="TextBox 7">
            <a:extLst>
              <a:ext uri="{FF2B5EF4-FFF2-40B4-BE49-F238E27FC236}">
                <a16:creationId xmlns:a16="http://schemas.microsoft.com/office/drawing/2014/main" id="{B20A4472-19D9-ECAE-DB31-5F231EB885F2}"/>
              </a:ext>
            </a:extLst>
          </p:cNvPr>
          <p:cNvSpPr txBox="1"/>
          <p:nvPr/>
        </p:nvSpPr>
        <p:spPr>
          <a:xfrm>
            <a:off x="1788160" y="2941988"/>
            <a:ext cx="8818880" cy="1384995"/>
          </a:xfrm>
          <a:prstGeom prst="rect">
            <a:avLst/>
          </a:prstGeom>
          <a:noFill/>
        </p:spPr>
        <p:txBody>
          <a:bodyPr wrap="square">
            <a:spAutoFit/>
          </a:bodyPr>
          <a:lstStyle/>
          <a:p>
            <a:pPr algn="ctr"/>
            <a:r>
              <a:rPr lang="es-ES" sz="2800" dirty="0"/>
              <a:t>Los vectores de incrustación capturan el significado.</a:t>
            </a:r>
          </a:p>
          <a:p>
            <a:pPr algn="ctr"/>
            <a:endParaRPr lang="es-ES" sz="2800" dirty="0"/>
          </a:p>
          <a:p>
            <a:pPr algn="ctr"/>
            <a:r>
              <a:rPr lang="es-ES" sz="2800" dirty="0"/>
              <a:t>Textos con contenido similar tendrán vectores similares.</a:t>
            </a:r>
          </a:p>
        </p:txBody>
      </p:sp>
    </p:spTree>
    <p:extLst>
      <p:ext uri="{BB962C8B-B14F-4D97-AF65-F5344CB8AC3E}">
        <p14:creationId xmlns:p14="http://schemas.microsoft.com/office/powerpoint/2010/main" val="1182315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DC7C-040C-5DFB-EC55-C429845C9F1B}"/>
              </a:ext>
            </a:extLst>
          </p:cNvPr>
          <p:cNvSpPr>
            <a:spLocks noGrp="1"/>
          </p:cNvSpPr>
          <p:nvPr>
            <p:ph type="title"/>
          </p:nvPr>
        </p:nvSpPr>
        <p:spPr/>
        <p:txBody>
          <a:bodyPr/>
          <a:lstStyle/>
          <a:p>
            <a:pPr algn="ctr"/>
            <a:r>
              <a:rPr lang="es-PE" b="1" dirty="0"/>
              <a:t>Sumando Contextos</a:t>
            </a:r>
          </a:p>
        </p:txBody>
      </p:sp>
      <p:sp>
        <p:nvSpPr>
          <p:cNvPr id="3" name="Content Placeholder 2">
            <a:extLst>
              <a:ext uri="{FF2B5EF4-FFF2-40B4-BE49-F238E27FC236}">
                <a16:creationId xmlns:a16="http://schemas.microsoft.com/office/drawing/2014/main" id="{4AFB4D77-3544-E334-BB4E-B6246701A9BC}"/>
              </a:ext>
            </a:extLst>
          </p:cNvPr>
          <p:cNvSpPr>
            <a:spLocks noGrp="1"/>
          </p:cNvSpPr>
          <p:nvPr>
            <p:ph idx="1"/>
          </p:nvPr>
        </p:nvSpPr>
        <p:spPr/>
        <p:txBody>
          <a:bodyPr/>
          <a:lstStyle/>
          <a:p>
            <a:endParaRPr lang="es-PE" dirty="0"/>
          </a:p>
        </p:txBody>
      </p:sp>
      <p:pic>
        <p:nvPicPr>
          <p:cNvPr id="5" name="Picture 4">
            <a:extLst>
              <a:ext uri="{FF2B5EF4-FFF2-40B4-BE49-F238E27FC236}">
                <a16:creationId xmlns:a16="http://schemas.microsoft.com/office/drawing/2014/main" id="{84E30B96-323D-BEA6-6FDF-4ADC7F1E8AF6}"/>
              </a:ext>
            </a:extLst>
          </p:cNvPr>
          <p:cNvPicPr>
            <a:picLocks noChangeAspect="1"/>
          </p:cNvPicPr>
          <p:nvPr/>
        </p:nvPicPr>
        <p:blipFill rotWithShape="1">
          <a:blip r:embed="rId2">
            <a:extLst>
              <a:ext uri="{28A0092B-C50C-407E-A947-70E740481C1C}">
                <a14:useLocalDpi xmlns:a14="http://schemas.microsoft.com/office/drawing/2010/main" val="0"/>
              </a:ext>
            </a:extLst>
          </a:blip>
          <a:srcRect l="8419" t="6235" b="33037"/>
          <a:stretch/>
        </p:blipFill>
        <p:spPr>
          <a:xfrm>
            <a:off x="349296" y="1889759"/>
            <a:ext cx="5746704" cy="4287203"/>
          </a:xfrm>
          <a:prstGeom prst="rect">
            <a:avLst/>
          </a:prstGeom>
          <a:ln w="28575">
            <a:solidFill>
              <a:schemeClr val="tx1"/>
            </a:solidFill>
          </a:ln>
        </p:spPr>
      </p:pic>
      <p:pic>
        <p:nvPicPr>
          <p:cNvPr id="6" name="Picture 5">
            <a:extLst>
              <a:ext uri="{FF2B5EF4-FFF2-40B4-BE49-F238E27FC236}">
                <a16:creationId xmlns:a16="http://schemas.microsoft.com/office/drawing/2014/main" id="{8607A9B7-BC87-95B0-51BD-45240C313B12}"/>
              </a:ext>
            </a:extLst>
          </p:cNvPr>
          <p:cNvPicPr>
            <a:picLocks noChangeAspect="1"/>
          </p:cNvPicPr>
          <p:nvPr/>
        </p:nvPicPr>
        <p:blipFill rotWithShape="1">
          <a:blip r:embed="rId2">
            <a:extLst>
              <a:ext uri="{28A0092B-C50C-407E-A947-70E740481C1C}">
                <a14:useLocalDpi xmlns:a14="http://schemas.microsoft.com/office/drawing/2010/main" val="0"/>
              </a:ext>
            </a:extLst>
          </a:blip>
          <a:srcRect l="8419" t="67642" r="2225" b="11733"/>
          <a:stretch/>
        </p:blipFill>
        <p:spPr>
          <a:xfrm>
            <a:off x="6235608" y="3273266"/>
            <a:ext cx="5607096" cy="1456055"/>
          </a:xfrm>
          <a:prstGeom prst="rect">
            <a:avLst/>
          </a:prstGeom>
          <a:ln w="28575">
            <a:solidFill>
              <a:schemeClr val="tx1"/>
            </a:solidFill>
          </a:ln>
        </p:spPr>
      </p:pic>
      <p:sp>
        <p:nvSpPr>
          <p:cNvPr id="7" name="TextBox 6">
            <a:extLst>
              <a:ext uri="{FF2B5EF4-FFF2-40B4-BE49-F238E27FC236}">
                <a16:creationId xmlns:a16="http://schemas.microsoft.com/office/drawing/2014/main" id="{B90F824F-EA18-D463-A7C8-044F94196655}"/>
              </a:ext>
            </a:extLst>
          </p:cNvPr>
          <p:cNvSpPr txBox="1"/>
          <p:nvPr/>
        </p:nvSpPr>
        <p:spPr>
          <a:xfrm>
            <a:off x="349296" y="1482872"/>
            <a:ext cx="4791920" cy="369332"/>
          </a:xfrm>
          <a:prstGeom prst="rect">
            <a:avLst/>
          </a:prstGeom>
          <a:noFill/>
        </p:spPr>
        <p:txBody>
          <a:bodyPr wrap="square" rtlCol="0">
            <a:spAutoFit/>
          </a:bodyPr>
          <a:lstStyle/>
          <a:p>
            <a:r>
              <a:rPr lang="es-PE" b="1" dirty="0"/>
              <a:t>Entrenar</a:t>
            </a:r>
          </a:p>
        </p:txBody>
      </p:sp>
      <p:sp>
        <p:nvSpPr>
          <p:cNvPr id="8" name="TextBox 7">
            <a:extLst>
              <a:ext uri="{FF2B5EF4-FFF2-40B4-BE49-F238E27FC236}">
                <a16:creationId xmlns:a16="http://schemas.microsoft.com/office/drawing/2014/main" id="{9B2B209E-1478-BCCD-D68E-97C9D66A69E4}"/>
              </a:ext>
            </a:extLst>
          </p:cNvPr>
          <p:cNvSpPr txBox="1"/>
          <p:nvPr/>
        </p:nvSpPr>
        <p:spPr>
          <a:xfrm>
            <a:off x="6328940" y="2836466"/>
            <a:ext cx="4791920" cy="369332"/>
          </a:xfrm>
          <a:prstGeom prst="rect">
            <a:avLst/>
          </a:prstGeom>
          <a:noFill/>
        </p:spPr>
        <p:txBody>
          <a:bodyPr wrap="square" rtlCol="0">
            <a:spAutoFit/>
          </a:bodyPr>
          <a:lstStyle/>
          <a:p>
            <a:r>
              <a:rPr lang="es-PE" b="1" dirty="0"/>
              <a:t>Muestrear</a:t>
            </a:r>
          </a:p>
        </p:txBody>
      </p:sp>
    </p:spTree>
    <p:extLst>
      <p:ext uri="{BB962C8B-B14F-4D97-AF65-F5344CB8AC3E}">
        <p14:creationId xmlns:p14="http://schemas.microsoft.com/office/powerpoint/2010/main" val="31805102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E182-B456-7BE7-1228-7DE062AF0FE2}"/>
              </a:ext>
            </a:extLst>
          </p:cNvPr>
          <p:cNvSpPr>
            <a:spLocks noGrp="1"/>
          </p:cNvSpPr>
          <p:nvPr>
            <p:ph type="title"/>
          </p:nvPr>
        </p:nvSpPr>
        <p:spPr>
          <a:xfrm>
            <a:off x="1493134" y="365125"/>
            <a:ext cx="9860666" cy="1325563"/>
          </a:xfrm>
        </p:spPr>
        <p:txBody>
          <a:bodyPr/>
          <a:lstStyle/>
          <a:p>
            <a:r>
              <a:rPr lang="es-PE" b="1" dirty="0"/>
              <a:t>Contexto</a:t>
            </a:r>
          </a:p>
        </p:txBody>
      </p:sp>
      <p:sp>
        <p:nvSpPr>
          <p:cNvPr id="3" name="Content Placeholder 2">
            <a:extLst>
              <a:ext uri="{FF2B5EF4-FFF2-40B4-BE49-F238E27FC236}">
                <a16:creationId xmlns:a16="http://schemas.microsoft.com/office/drawing/2014/main" id="{DB6FC291-C231-19C5-3B7F-BB5562EED001}"/>
              </a:ext>
            </a:extLst>
          </p:cNvPr>
          <p:cNvSpPr>
            <a:spLocks noGrp="1"/>
          </p:cNvSpPr>
          <p:nvPr>
            <p:ph idx="1"/>
          </p:nvPr>
        </p:nvSpPr>
        <p:spPr>
          <a:xfrm>
            <a:off x="838200" y="1825625"/>
            <a:ext cx="3675927" cy="4351338"/>
          </a:xfrm>
        </p:spPr>
        <p:txBody>
          <a:bodyPr>
            <a:normAutofit fontScale="92500"/>
          </a:bodyPr>
          <a:lstStyle/>
          <a:p>
            <a:r>
              <a:rPr lang="es-ES" dirty="0"/>
              <a:t>El contexto es un vector que controla la generación.</a:t>
            </a:r>
          </a:p>
          <a:p>
            <a:r>
              <a:rPr lang="es-ES" dirty="0"/>
              <a:t>El contexto puede ser incrustaciones de texto, por ejemplo, de más de 1000 de longitud.</a:t>
            </a:r>
          </a:p>
          <a:p>
            <a:r>
              <a:rPr lang="es-ES" dirty="0"/>
              <a:t>El contexto también puede ser categorías, por ejemplo, de 5 de longitud.</a:t>
            </a:r>
          </a:p>
          <a:p>
            <a:endParaRPr lang="es-PE" dirty="0"/>
          </a:p>
        </p:txBody>
      </p:sp>
      <p:pic>
        <p:nvPicPr>
          <p:cNvPr id="5" name="Picture 4">
            <a:extLst>
              <a:ext uri="{FF2B5EF4-FFF2-40B4-BE49-F238E27FC236}">
                <a16:creationId xmlns:a16="http://schemas.microsoft.com/office/drawing/2014/main" id="{EDA4D63D-1A60-6482-B347-CDDED65EF0CD}"/>
              </a:ext>
            </a:extLst>
          </p:cNvPr>
          <p:cNvPicPr>
            <a:picLocks noChangeAspect="1"/>
          </p:cNvPicPr>
          <p:nvPr/>
        </p:nvPicPr>
        <p:blipFill rotWithShape="1">
          <a:blip r:embed="rId2">
            <a:clrChange>
              <a:clrFrom>
                <a:srgbClr val="FFFFFF"/>
              </a:clrFrom>
              <a:clrTo>
                <a:srgbClr val="FFFFFF">
                  <a:alpha val="0"/>
                </a:srgbClr>
              </a:clrTo>
            </a:clrChange>
          </a:blip>
          <a:srcRect t="26621" b="11224"/>
          <a:stretch/>
        </p:blipFill>
        <p:spPr>
          <a:xfrm>
            <a:off x="3576577" y="317292"/>
            <a:ext cx="8615423" cy="6024379"/>
          </a:xfrm>
          <a:prstGeom prst="rect">
            <a:avLst/>
          </a:prstGeom>
        </p:spPr>
      </p:pic>
    </p:spTree>
    <p:extLst>
      <p:ext uri="{BB962C8B-B14F-4D97-AF65-F5344CB8AC3E}">
        <p14:creationId xmlns:p14="http://schemas.microsoft.com/office/powerpoint/2010/main" val="3824707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5628-3228-4FBB-8DE6-1BC3AACCFE4E}"/>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9BD76623-1569-34FA-383A-A3A449204799}"/>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B07107E3-E061-9F23-AA59-7D2D08CA62BE}"/>
              </a:ext>
            </a:extLst>
          </p:cNvPr>
          <p:cNvPicPr>
            <a:picLocks noChangeAspect="1"/>
          </p:cNvPicPr>
          <p:nvPr/>
        </p:nvPicPr>
        <p:blipFill>
          <a:blip r:embed="rId2"/>
          <a:stretch>
            <a:fillRect/>
          </a:stretch>
        </p:blipFill>
        <p:spPr>
          <a:xfrm>
            <a:off x="2220894" y="510657"/>
            <a:ext cx="7340935" cy="5666306"/>
          </a:xfrm>
          <a:prstGeom prst="rect">
            <a:avLst/>
          </a:prstGeom>
        </p:spPr>
      </p:pic>
    </p:spTree>
    <p:extLst>
      <p:ext uri="{BB962C8B-B14F-4D97-AF65-F5344CB8AC3E}">
        <p14:creationId xmlns:p14="http://schemas.microsoft.com/office/powerpoint/2010/main" val="3152495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F92D-6F49-04BF-F79B-E68238ED306E}"/>
              </a:ext>
            </a:extLst>
          </p:cNvPr>
          <p:cNvSpPr>
            <a:spLocks noGrp="1"/>
          </p:cNvSpPr>
          <p:nvPr>
            <p:ph type="title"/>
          </p:nvPr>
        </p:nvSpPr>
        <p:spPr/>
        <p:txBody>
          <a:bodyPr/>
          <a:lstStyle/>
          <a:p>
            <a:pPr algn="ctr"/>
            <a:r>
              <a:rPr lang="es-PE" b="1" dirty="0"/>
              <a:t>Extendiendo a perder toda señal</a:t>
            </a:r>
          </a:p>
        </p:txBody>
      </p:sp>
      <p:pic>
        <p:nvPicPr>
          <p:cNvPr id="5" name="Picture 4">
            <a:extLst>
              <a:ext uri="{FF2B5EF4-FFF2-40B4-BE49-F238E27FC236}">
                <a16:creationId xmlns:a16="http://schemas.microsoft.com/office/drawing/2014/main" id="{8FD74E2C-37BC-7DAB-BC90-64D95A657C2B}"/>
              </a:ext>
            </a:extLst>
          </p:cNvPr>
          <p:cNvPicPr>
            <a:picLocks noChangeAspect="1"/>
          </p:cNvPicPr>
          <p:nvPr/>
        </p:nvPicPr>
        <p:blipFill>
          <a:blip r:embed="rId2"/>
          <a:stretch>
            <a:fillRect/>
          </a:stretch>
        </p:blipFill>
        <p:spPr>
          <a:xfrm>
            <a:off x="838200" y="2056851"/>
            <a:ext cx="6720840" cy="3165613"/>
          </a:xfrm>
          <a:prstGeom prst="rect">
            <a:avLst/>
          </a:prstGeom>
        </p:spPr>
      </p:pic>
      <p:sp>
        <p:nvSpPr>
          <p:cNvPr id="8" name="Arrow: Right 7">
            <a:extLst>
              <a:ext uri="{FF2B5EF4-FFF2-40B4-BE49-F238E27FC236}">
                <a16:creationId xmlns:a16="http://schemas.microsoft.com/office/drawing/2014/main" id="{FC444280-E40D-2A74-368F-87A3A9CF5F7B}"/>
              </a:ext>
            </a:extLst>
          </p:cNvPr>
          <p:cNvSpPr/>
          <p:nvPr/>
        </p:nvSpPr>
        <p:spPr>
          <a:xfrm>
            <a:off x="4176776" y="3079530"/>
            <a:ext cx="252248" cy="1103587"/>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Arrow: Right 8">
            <a:extLst>
              <a:ext uri="{FF2B5EF4-FFF2-40B4-BE49-F238E27FC236}">
                <a16:creationId xmlns:a16="http://schemas.microsoft.com/office/drawing/2014/main" id="{8B3938A6-AA7E-8CCA-F14D-DA21B1C91357}"/>
              </a:ext>
            </a:extLst>
          </p:cNvPr>
          <p:cNvSpPr/>
          <p:nvPr/>
        </p:nvSpPr>
        <p:spPr>
          <a:xfrm>
            <a:off x="7553224" y="3079530"/>
            <a:ext cx="252248" cy="1103587"/>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Picture 3">
            <a:extLst>
              <a:ext uri="{FF2B5EF4-FFF2-40B4-BE49-F238E27FC236}">
                <a16:creationId xmlns:a16="http://schemas.microsoft.com/office/drawing/2014/main" id="{6E6759EC-1009-9604-68DC-69A6DF067B87}"/>
              </a:ext>
            </a:extLst>
          </p:cNvPr>
          <p:cNvPicPr>
            <a:picLocks noChangeAspect="1"/>
          </p:cNvPicPr>
          <p:nvPr/>
        </p:nvPicPr>
        <p:blipFill>
          <a:blip r:embed="rId3"/>
          <a:stretch>
            <a:fillRect/>
          </a:stretch>
        </p:blipFill>
        <p:spPr>
          <a:xfrm>
            <a:off x="7773416" y="2120241"/>
            <a:ext cx="1275582" cy="2062876"/>
          </a:xfrm>
          <a:prstGeom prst="rect">
            <a:avLst/>
          </a:prstGeom>
        </p:spPr>
      </p:pic>
      <p:pic>
        <p:nvPicPr>
          <p:cNvPr id="6" name="Picture 5">
            <a:extLst>
              <a:ext uri="{FF2B5EF4-FFF2-40B4-BE49-F238E27FC236}">
                <a16:creationId xmlns:a16="http://schemas.microsoft.com/office/drawing/2014/main" id="{D82F9903-06D8-A6A9-C369-AF971AD89F4D}"/>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8821838" y="2120241"/>
            <a:ext cx="1275582" cy="2062876"/>
          </a:xfrm>
          <a:prstGeom prst="rect">
            <a:avLst/>
          </a:prstGeom>
        </p:spPr>
      </p:pic>
      <p:pic>
        <p:nvPicPr>
          <p:cNvPr id="10" name="Picture 9">
            <a:extLst>
              <a:ext uri="{FF2B5EF4-FFF2-40B4-BE49-F238E27FC236}">
                <a16:creationId xmlns:a16="http://schemas.microsoft.com/office/drawing/2014/main" id="{067A76F7-C205-C19A-F293-3CF24EF7BAED}"/>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9854990" y="2144271"/>
            <a:ext cx="1275582" cy="2062876"/>
          </a:xfrm>
          <a:prstGeom prst="rect">
            <a:avLst/>
          </a:prstGeom>
        </p:spPr>
      </p:pic>
      <p:pic>
        <p:nvPicPr>
          <p:cNvPr id="13" name="Picture 12">
            <a:extLst>
              <a:ext uri="{FF2B5EF4-FFF2-40B4-BE49-F238E27FC236}">
                <a16:creationId xmlns:a16="http://schemas.microsoft.com/office/drawing/2014/main" id="{9124213B-2393-7E9C-7E69-CAAFBEEB03E8}"/>
              </a:ext>
            </a:extLst>
          </p:cNvPr>
          <p:cNvPicPr>
            <a:picLocks noChangeAspect="1"/>
          </p:cNvPicPr>
          <p:nvPr/>
        </p:nvPicPr>
        <p:blipFill rotWithShape="1">
          <a:blip r:embed="rId3"/>
          <a:srcRect b="50158"/>
          <a:stretch/>
        </p:blipFill>
        <p:spPr>
          <a:xfrm>
            <a:off x="7788656" y="4180421"/>
            <a:ext cx="1275582" cy="1028173"/>
          </a:xfrm>
          <a:prstGeom prst="rect">
            <a:avLst/>
          </a:prstGeom>
        </p:spPr>
      </p:pic>
      <p:pic>
        <p:nvPicPr>
          <p:cNvPr id="16" name="Picture 15">
            <a:extLst>
              <a:ext uri="{FF2B5EF4-FFF2-40B4-BE49-F238E27FC236}">
                <a16:creationId xmlns:a16="http://schemas.microsoft.com/office/drawing/2014/main" id="{4368C398-90FA-A667-4E35-F0D313E2C48F}"/>
              </a:ext>
            </a:extLst>
          </p:cNvPr>
          <p:cNvPicPr>
            <a:picLocks noChangeAspect="1"/>
          </p:cNvPicPr>
          <p:nvPr/>
        </p:nvPicPr>
        <p:blipFill rotWithShape="1">
          <a:blip r:embed="rId3">
            <a:clrChange>
              <a:clrFrom>
                <a:srgbClr val="FEFEFE"/>
              </a:clrFrom>
              <a:clrTo>
                <a:srgbClr val="FEFEFE">
                  <a:alpha val="0"/>
                </a:srgbClr>
              </a:clrTo>
            </a:clrChange>
          </a:blip>
          <a:srcRect b="48993"/>
          <a:stretch/>
        </p:blipFill>
        <p:spPr>
          <a:xfrm>
            <a:off x="8831998" y="4180421"/>
            <a:ext cx="1275582" cy="1052203"/>
          </a:xfrm>
          <a:prstGeom prst="rect">
            <a:avLst/>
          </a:prstGeom>
        </p:spPr>
      </p:pic>
      <p:pic>
        <p:nvPicPr>
          <p:cNvPr id="17" name="Picture 16">
            <a:extLst>
              <a:ext uri="{FF2B5EF4-FFF2-40B4-BE49-F238E27FC236}">
                <a16:creationId xmlns:a16="http://schemas.microsoft.com/office/drawing/2014/main" id="{9BE2A75D-1971-E4A6-CD52-709067DDBACD}"/>
              </a:ext>
            </a:extLst>
          </p:cNvPr>
          <p:cNvPicPr>
            <a:picLocks noChangeAspect="1"/>
          </p:cNvPicPr>
          <p:nvPr/>
        </p:nvPicPr>
        <p:blipFill rotWithShape="1">
          <a:blip r:embed="rId3">
            <a:clrChange>
              <a:clrFrom>
                <a:srgbClr val="FEFEFE"/>
              </a:clrFrom>
              <a:clrTo>
                <a:srgbClr val="FEFEFE">
                  <a:alpha val="0"/>
                </a:srgbClr>
              </a:clrTo>
            </a:clrChange>
          </a:blip>
          <a:srcRect b="50158"/>
          <a:stretch/>
        </p:blipFill>
        <p:spPr>
          <a:xfrm>
            <a:off x="9854990" y="4194291"/>
            <a:ext cx="1275582" cy="1028173"/>
          </a:xfrm>
          <a:prstGeom prst="rect">
            <a:avLst/>
          </a:prstGeom>
        </p:spPr>
      </p:pic>
    </p:spTree>
    <p:extLst>
      <p:ext uri="{BB962C8B-B14F-4D97-AF65-F5344CB8AC3E}">
        <p14:creationId xmlns:p14="http://schemas.microsoft.com/office/powerpoint/2010/main" val="3903683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p:nvPr/>
        </p:nvSpPr>
        <p:spPr>
          <a:xfrm>
            <a:off x="4714184" y="3703347"/>
            <a:ext cx="5559600" cy="1003600"/>
          </a:xfrm>
          <a:prstGeom prst="rect">
            <a:avLst/>
          </a:prstGeom>
          <a:noFill/>
          <a:ln>
            <a:noFill/>
          </a:ln>
        </p:spPr>
        <p:txBody>
          <a:bodyPr spcFirstLastPara="1" wrap="square" lIns="121900" tIns="121900" rIns="121900" bIns="121900" anchor="b" anchorCtr="0">
            <a:noAutofit/>
          </a:bodyPr>
          <a:lstStyle/>
          <a:p>
            <a:pPr>
              <a:lnSpc>
                <a:spcPct val="80000"/>
              </a:lnSpc>
              <a:buSzPts val="770"/>
            </a:pPr>
            <a:r>
              <a:rPr lang="es-419" sz="4573" b="1" dirty="0" err="1">
                <a:solidFill>
                  <a:schemeClr val="lt1"/>
                </a:solidFill>
                <a:latin typeface="Montserrat"/>
                <a:ea typeface="Montserrat"/>
                <a:cs typeface="Montserrat"/>
                <a:sym typeface="Montserrat"/>
              </a:rPr>
              <a:t>Lab</a:t>
            </a:r>
            <a:r>
              <a:rPr lang="es-419" sz="4573" b="1" dirty="0">
                <a:solidFill>
                  <a:schemeClr val="lt1"/>
                </a:solidFill>
                <a:latin typeface="Montserrat"/>
                <a:ea typeface="Montserrat"/>
                <a:cs typeface="Montserrat"/>
                <a:sym typeface="Montserrat"/>
              </a:rPr>
              <a:t> 4: Mejorando </a:t>
            </a:r>
          </a:p>
          <a:p>
            <a:pPr>
              <a:lnSpc>
                <a:spcPct val="80000"/>
              </a:lnSpc>
              <a:buSzPts val="770"/>
            </a:pPr>
            <a:r>
              <a:rPr lang="es-419" sz="4573" b="1" dirty="0">
                <a:solidFill>
                  <a:schemeClr val="lt1"/>
                </a:solidFill>
                <a:latin typeface="Montserrat"/>
                <a:ea typeface="Montserrat"/>
                <a:cs typeface="Montserrat"/>
                <a:sym typeface="Montserrat"/>
              </a:rPr>
              <a:t>Eficiencia</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46B7-DC06-6448-398B-F92BEFB7CEE9}"/>
              </a:ext>
            </a:extLst>
          </p:cNvPr>
          <p:cNvSpPr>
            <a:spLocks noGrp="1"/>
          </p:cNvSpPr>
          <p:nvPr>
            <p:ph type="title"/>
          </p:nvPr>
        </p:nvSpPr>
        <p:spPr/>
        <p:txBody>
          <a:bodyPr/>
          <a:lstStyle/>
          <a:p>
            <a:pPr algn="ctr"/>
            <a:r>
              <a:rPr lang="es-PE" b="1" dirty="0"/>
              <a:t>El Muestreo es Lento</a:t>
            </a:r>
          </a:p>
        </p:txBody>
      </p:sp>
      <p:sp>
        <p:nvSpPr>
          <p:cNvPr id="3" name="Content Placeholder 2">
            <a:extLst>
              <a:ext uri="{FF2B5EF4-FFF2-40B4-BE49-F238E27FC236}">
                <a16:creationId xmlns:a16="http://schemas.microsoft.com/office/drawing/2014/main" id="{30C7C1D5-37CE-D56A-E872-4FC43109D34F}"/>
              </a:ext>
            </a:extLst>
          </p:cNvPr>
          <p:cNvSpPr>
            <a:spLocks noGrp="1"/>
          </p:cNvSpPr>
          <p:nvPr>
            <p:ph idx="1"/>
          </p:nvPr>
        </p:nvSpPr>
        <p:spPr>
          <a:xfrm>
            <a:off x="699304" y="1443661"/>
            <a:ext cx="10515600" cy="2584329"/>
          </a:xfrm>
        </p:spPr>
        <p:txBody>
          <a:bodyPr>
            <a:normAutofit fontScale="62500" lnSpcReduction="20000"/>
          </a:bodyPr>
          <a:lstStyle/>
          <a:p>
            <a:r>
              <a:rPr lang="es-ES" dirty="0"/>
              <a:t>Muestreo es lento</a:t>
            </a:r>
          </a:p>
          <a:p>
            <a:r>
              <a:rPr lang="es-ES" dirty="0"/>
              <a:t>Quieres más imágenes rápido.</a:t>
            </a:r>
          </a:p>
          <a:p>
            <a:pPr marL="0" indent="0">
              <a:buNone/>
            </a:pPr>
            <a:r>
              <a:rPr lang="es-ES" dirty="0"/>
              <a:t>Pero el muestreo es lento porque:</a:t>
            </a:r>
          </a:p>
          <a:p>
            <a:r>
              <a:rPr lang="es-ES" dirty="0"/>
              <a:t>Hay muchos pasos de tiempo.</a:t>
            </a:r>
          </a:p>
          <a:p>
            <a:r>
              <a:rPr lang="es-ES" dirty="0"/>
              <a:t>Cada paso de tiempo depende del anterior (</a:t>
            </a:r>
            <a:r>
              <a:rPr lang="es-ES" dirty="0" err="1"/>
              <a:t>Markoviano</a:t>
            </a:r>
            <a:r>
              <a:rPr lang="es-ES" dirty="0"/>
              <a:t>).</a:t>
            </a:r>
          </a:p>
          <a:p>
            <a:r>
              <a:rPr lang="es-ES" dirty="0"/>
              <a:t>Muchos nuevos muestreadores abordan este problema de velocidad.</a:t>
            </a:r>
          </a:p>
          <a:p>
            <a:endParaRPr lang="es-ES" dirty="0"/>
          </a:p>
          <a:p>
            <a:r>
              <a:rPr lang="es-ES" dirty="0"/>
              <a:t>Uno se llama DDIM: Modelos Implícitos de Difusión de </a:t>
            </a:r>
            <a:r>
              <a:rPr lang="es-ES" dirty="0" err="1"/>
              <a:t>Denoising</a:t>
            </a:r>
            <a:r>
              <a:rPr lang="es-ES" dirty="0"/>
              <a:t> (¡solo el nombre del artículo!)</a:t>
            </a:r>
          </a:p>
          <a:p>
            <a:endParaRPr lang="es-ES" dirty="0"/>
          </a:p>
          <a:p>
            <a:endParaRPr lang="es-PE" dirty="0"/>
          </a:p>
        </p:txBody>
      </p:sp>
      <p:pic>
        <p:nvPicPr>
          <p:cNvPr id="5" name="Picture 4">
            <a:extLst>
              <a:ext uri="{FF2B5EF4-FFF2-40B4-BE49-F238E27FC236}">
                <a16:creationId xmlns:a16="http://schemas.microsoft.com/office/drawing/2014/main" id="{F9A18A46-C336-3408-3ACB-2F46A5535699}"/>
              </a:ext>
            </a:extLst>
          </p:cNvPr>
          <p:cNvPicPr>
            <a:picLocks noChangeAspect="1"/>
          </p:cNvPicPr>
          <p:nvPr/>
        </p:nvPicPr>
        <p:blipFill rotWithShape="1">
          <a:blip r:embed="rId2"/>
          <a:srcRect t="44219" b="33729"/>
          <a:stretch/>
        </p:blipFill>
        <p:spPr>
          <a:xfrm>
            <a:off x="1521105" y="4081997"/>
            <a:ext cx="8259501" cy="2049057"/>
          </a:xfrm>
          <a:prstGeom prst="rect">
            <a:avLst/>
          </a:prstGeom>
        </p:spPr>
      </p:pic>
      <p:sp>
        <p:nvSpPr>
          <p:cNvPr id="7" name="TextBox 6">
            <a:extLst>
              <a:ext uri="{FF2B5EF4-FFF2-40B4-BE49-F238E27FC236}">
                <a16:creationId xmlns:a16="http://schemas.microsoft.com/office/drawing/2014/main" id="{7F6A967A-5773-CB43-C475-EE7C43CEF06E}"/>
              </a:ext>
            </a:extLst>
          </p:cNvPr>
          <p:cNvSpPr txBox="1"/>
          <p:nvPr/>
        </p:nvSpPr>
        <p:spPr>
          <a:xfrm>
            <a:off x="3303608" y="6019861"/>
            <a:ext cx="6814594" cy="646331"/>
          </a:xfrm>
          <a:prstGeom prst="rect">
            <a:avLst/>
          </a:prstGeom>
          <a:noFill/>
        </p:spPr>
        <p:txBody>
          <a:bodyPr wrap="square">
            <a:spAutoFit/>
          </a:bodyPr>
          <a:lstStyle/>
          <a:p>
            <a:r>
              <a:rPr lang="es-ES" dirty="0"/>
              <a:t>DDIM es más rápido porque omite pasos de tiempo.</a:t>
            </a:r>
          </a:p>
          <a:p>
            <a:endParaRPr lang="es-ES" dirty="0"/>
          </a:p>
        </p:txBody>
      </p:sp>
    </p:spTree>
    <p:extLst>
      <p:ext uri="{BB962C8B-B14F-4D97-AF65-F5344CB8AC3E}">
        <p14:creationId xmlns:p14="http://schemas.microsoft.com/office/powerpoint/2010/main" val="36015435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02C8-27E9-EF1E-AF31-5F9A9237DA78}"/>
              </a:ext>
            </a:extLst>
          </p:cNvPr>
          <p:cNvSpPr>
            <a:spLocks noGrp="1"/>
          </p:cNvSpPr>
          <p:nvPr>
            <p:ph type="title"/>
          </p:nvPr>
        </p:nvSpPr>
        <p:spPr/>
        <p:txBody>
          <a:bodyPr/>
          <a:lstStyle/>
          <a:p>
            <a:endParaRPr lang="es-PE"/>
          </a:p>
        </p:txBody>
      </p:sp>
      <p:sp>
        <p:nvSpPr>
          <p:cNvPr id="3" name="Content Placeholder 2">
            <a:extLst>
              <a:ext uri="{FF2B5EF4-FFF2-40B4-BE49-F238E27FC236}">
                <a16:creationId xmlns:a16="http://schemas.microsoft.com/office/drawing/2014/main" id="{6954E106-3E1C-CC11-DCB4-48C760754DBF}"/>
              </a:ext>
            </a:extLst>
          </p:cNvPr>
          <p:cNvSpPr>
            <a:spLocks noGrp="1"/>
          </p:cNvSpPr>
          <p:nvPr>
            <p:ph idx="1"/>
          </p:nvPr>
        </p:nvSpPr>
        <p:spPr/>
        <p:txBody>
          <a:bodyPr/>
          <a:lstStyle/>
          <a:p>
            <a:endParaRPr lang="es-PE"/>
          </a:p>
        </p:txBody>
      </p:sp>
      <p:pic>
        <p:nvPicPr>
          <p:cNvPr id="5" name="Picture 4">
            <a:extLst>
              <a:ext uri="{FF2B5EF4-FFF2-40B4-BE49-F238E27FC236}">
                <a16:creationId xmlns:a16="http://schemas.microsoft.com/office/drawing/2014/main" id="{D4E42A64-A6B7-FC9A-3874-2EAF28E19DE4}"/>
              </a:ext>
            </a:extLst>
          </p:cNvPr>
          <p:cNvPicPr>
            <a:picLocks noChangeAspect="1"/>
          </p:cNvPicPr>
          <p:nvPr/>
        </p:nvPicPr>
        <p:blipFill>
          <a:blip r:embed="rId2"/>
          <a:stretch>
            <a:fillRect/>
          </a:stretch>
        </p:blipFill>
        <p:spPr>
          <a:xfrm>
            <a:off x="2916821" y="648474"/>
            <a:ext cx="6358358" cy="5561052"/>
          </a:xfrm>
          <a:prstGeom prst="rect">
            <a:avLst/>
          </a:prstGeom>
        </p:spPr>
      </p:pic>
    </p:spTree>
    <p:extLst>
      <p:ext uri="{BB962C8B-B14F-4D97-AF65-F5344CB8AC3E}">
        <p14:creationId xmlns:p14="http://schemas.microsoft.com/office/powerpoint/2010/main" val="4132309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FA2B3F3D-C41E-6E69-C1CA-1ABAAA8135AD}"/>
              </a:ext>
            </a:extLst>
          </p:cNvPr>
          <p:cNvSpPr txBox="1">
            <a:spLocks/>
          </p:cNvSpPr>
          <p:nvPr/>
        </p:nvSpPr>
        <p:spPr>
          <a:xfrm>
            <a:off x="619268" y="852073"/>
            <a:ext cx="11341222" cy="34123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0" kern="1200">
                <a:solidFill>
                  <a:schemeClr val="bg1"/>
                </a:solidFill>
                <a:latin typeface="Montserrat ExtraLight" panose="00000300000000000000" pitchFamily="2" charset="0"/>
                <a:ea typeface="Calibri Light" panose="020F0302020204030204" pitchFamily="34" charset="0"/>
                <a:cs typeface="Calibri Light" panose="020F0302020204030204" pitchFamily="34" charset="0"/>
              </a:defRPr>
            </a:lvl1pPr>
          </a:lstStyle>
          <a:p>
            <a:r>
              <a:rPr lang="es-ES" sz="7200" b="1" dirty="0">
                <a:solidFill>
                  <a:schemeClr val="tx1"/>
                </a:solidFill>
                <a:effectLst>
                  <a:outerShdw blurRad="50800" dist="38100" dir="2700000" algn="tl" rotWithShape="0">
                    <a:prstClr val="black">
                      <a:alpha val="40000"/>
                    </a:prstClr>
                  </a:outerShdw>
                </a:effectLst>
                <a:latin typeface="Franklin Gothic Book" panose="020B0503020102020204" pitchFamily="34" charset="0"/>
              </a:rPr>
              <a:t>Recomendaciones Generales</a:t>
            </a:r>
          </a:p>
        </p:txBody>
      </p:sp>
    </p:spTree>
    <p:extLst>
      <p:ext uri="{BB962C8B-B14F-4D97-AF65-F5344CB8AC3E}">
        <p14:creationId xmlns:p14="http://schemas.microsoft.com/office/powerpoint/2010/main" val="3022900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B73379-7046-4BEB-B07A-14F924D1F924}"/>
              </a:ext>
            </a:extLst>
          </p:cNvPr>
          <p:cNvSpPr>
            <a:spLocks noGrp="1"/>
          </p:cNvSpPr>
          <p:nvPr>
            <p:ph type="title"/>
          </p:nvPr>
        </p:nvSpPr>
        <p:spPr/>
        <p:txBody>
          <a:bodyPr/>
          <a:lstStyle/>
          <a:p>
            <a:pPr algn="ctr"/>
            <a:r>
              <a:rPr lang="es-PE" altLang="es-PE" b="1" dirty="0"/>
              <a:t>Problemas a considerar</a:t>
            </a:r>
            <a:endParaRPr lang="es-PE" b="1" dirty="0"/>
          </a:p>
        </p:txBody>
      </p:sp>
      <p:pic>
        <p:nvPicPr>
          <p:cNvPr id="5" name="Picture 4">
            <a:extLst>
              <a:ext uri="{FF2B5EF4-FFF2-40B4-BE49-F238E27FC236}">
                <a16:creationId xmlns:a16="http://schemas.microsoft.com/office/drawing/2014/main" id="{33E6A64A-86E8-DC34-016D-03A22740DEB5}"/>
              </a:ext>
            </a:extLst>
          </p:cNvPr>
          <p:cNvPicPr>
            <a:picLocks noChangeAspect="1"/>
          </p:cNvPicPr>
          <p:nvPr/>
        </p:nvPicPr>
        <p:blipFill>
          <a:blip r:embed="rId2"/>
          <a:stretch>
            <a:fillRect/>
          </a:stretch>
        </p:blipFill>
        <p:spPr>
          <a:xfrm>
            <a:off x="2474757" y="1605383"/>
            <a:ext cx="6477000" cy="4486275"/>
          </a:xfrm>
          <a:prstGeom prst="rect">
            <a:avLst/>
          </a:prstGeom>
        </p:spPr>
      </p:pic>
    </p:spTree>
    <p:extLst>
      <p:ext uri="{BB962C8B-B14F-4D97-AF65-F5344CB8AC3E}">
        <p14:creationId xmlns:p14="http://schemas.microsoft.com/office/powerpoint/2010/main" val="34318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4535-0B37-EE9B-0936-2FD135CF18AA}"/>
              </a:ext>
            </a:extLst>
          </p:cNvPr>
          <p:cNvSpPr>
            <a:spLocks noGrp="1"/>
          </p:cNvSpPr>
          <p:nvPr>
            <p:ph type="title"/>
          </p:nvPr>
        </p:nvSpPr>
        <p:spPr/>
        <p:txBody>
          <a:bodyPr/>
          <a:lstStyle/>
          <a:p>
            <a:pPr algn="ctr"/>
            <a:r>
              <a:rPr lang="en-US" b="1" dirty="0" err="1"/>
              <a:t>Consideraciones</a:t>
            </a:r>
            <a:endParaRPr lang="es-PE" b="1" dirty="0"/>
          </a:p>
        </p:txBody>
      </p:sp>
      <p:sp>
        <p:nvSpPr>
          <p:cNvPr id="13" name="TextBox 12">
            <a:extLst>
              <a:ext uri="{FF2B5EF4-FFF2-40B4-BE49-F238E27FC236}">
                <a16:creationId xmlns:a16="http://schemas.microsoft.com/office/drawing/2014/main" id="{ED1F5E29-5494-48E5-8035-0F5FDA4D0DDF}"/>
              </a:ext>
            </a:extLst>
          </p:cNvPr>
          <p:cNvSpPr txBox="1"/>
          <p:nvPr/>
        </p:nvSpPr>
        <p:spPr>
          <a:xfrm>
            <a:off x="1138086" y="1788808"/>
            <a:ext cx="9407994" cy="5509200"/>
          </a:xfrm>
          <a:prstGeom prst="rect">
            <a:avLst/>
          </a:prstGeom>
          <a:noFill/>
        </p:spPr>
        <p:txBody>
          <a:bodyPr wrap="square">
            <a:spAutoFit/>
          </a:bodyPr>
          <a:lstStyle/>
          <a:p>
            <a:pPr marL="342900" indent="-342900" algn="just">
              <a:buFont typeface="Wingdings" panose="05000000000000000000" pitchFamily="2" charset="2"/>
              <a:buChar char="v"/>
            </a:pPr>
            <a:r>
              <a:rPr lang="es-ES" sz="3200" dirty="0"/>
              <a:t>Muchas posibilidades de errores en la codificación.</a:t>
            </a:r>
          </a:p>
          <a:p>
            <a:pPr marL="342900" indent="-342900" algn="just">
              <a:buFont typeface="Wingdings" panose="05000000000000000000" pitchFamily="2" charset="2"/>
              <a:buChar char="v"/>
            </a:pPr>
            <a:r>
              <a:rPr lang="es-ES" sz="3200" dirty="0"/>
              <a:t>Utiliza un Modelo de Media Móvil Exponencial.</a:t>
            </a:r>
          </a:p>
          <a:p>
            <a:pPr marL="342900" indent="-342900" algn="just">
              <a:buFont typeface="Wingdings" panose="05000000000000000000" pitchFamily="2" charset="2"/>
              <a:buChar char="v"/>
            </a:pPr>
            <a:r>
              <a:rPr lang="es-ES" sz="3200" dirty="0"/>
              <a:t>Ten cuidado con los tiempos "cerca de los datos", usa un mínimo/máximo numérico.</a:t>
            </a:r>
          </a:p>
          <a:p>
            <a:pPr marL="342900" indent="-342900" algn="just">
              <a:buFont typeface="Wingdings" panose="05000000000000000000" pitchFamily="2" charset="2"/>
              <a:buChar char="v"/>
            </a:pPr>
            <a:r>
              <a:rPr lang="es-ES" sz="3200" dirty="0"/>
              <a:t>Los algoritmos de muestreo pueden cambiar mucho las cosas para un modelo fijo.</a:t>
            </a:r>
          </a:p>
          <a:p>
            <a:pPr marL="342900" indent="-342900" algn="just">
              <a:buFont typeface="Wingdings" panose="05000000000000000000" pitchFamily="2" charset="2"/>
              <a:buChar char="v"/>
            </a:pPr>
            <a:r>
              <a:rPr lang="es-ES" sz="3200" dirty="0"/>
              <a:t>Los modelos de difusión son una oportunidad de tener resultados importantes con modelos no tan grandes.</a:t>
            </a:r>
          </a:p>
          <a:p>
            <a:pPr marL="342900" indent="-342900" algn="just">
              <a:buFont typeface="Wingdings" panose="05000000000000000000" pitchFamily="2" charset="2"/>
              <a:buChar char="v"/>
            </a:pPr>
            <a:endParaRPr lang="es-ES" sz="3200" dirty="0"/>
          </a:p>
          <a:p>
            <a:pPr marL="342900" indent="-342900" algn="just">
              <a:buFont typeface="Wingdings" panose="05000000000000000000" pitchFamily="2" charset="2"/>
              <a:buChar char="v"/>
            </a:pPr>
            <a:endParaRPr lang="es-ES" sz="3200" dirty="0"/>
          </a:p>
        </p:txBody>
      </p:sp>
    </p:spTree>
    <p:extLst>
      <p:ext uri="{BB962C8B-B14F-4D97-AF65-F5344CB8AC3E}">
        <p14:creationId xmlns:p14="http://schemas.microsoft.com/office/powerpoint/2010/main" val="1219578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4535-0B37-EE9B-0936-2FD135CF18AA}"/>
              </a:ext>
            </a:extLst>
          </p:cNvPr>
          <p:cNvSpPr>
            <a:spLocks noGrp="1"/>
          </p:cNvSpPr>
          <p:nvPr>
            <p:ph type="title"/>
          </p:nvPr>
        </p:nvSpPr>
        <p:spPr/>
        <p:txBody>
          <a:bodyPr/>
          <a:lstStyle/>
          <a:p>
            <a:pPr algn="ctr"/>
            <a:r>
              <a:rPr lang="en-US" b="1" dirty="0" err="1"/>
              <a:t>Consideraciones</a:t>
            </a:r>
            <a:endParaRPr lang="es-PE" b="1" dirty="0"/>
          </a:p>
        </p:txBody>
      </p:sp>
      <p:pic>
        <p:nvPicPr>
          <p:cNvPr id="3" name="object 3">
            <a:extLst>
              <a:ext uri="{FF2B5EF4-FFF2-40B4-BE49-F238E27FC236}">
                <a16:creationId xmlns:a16="http://schemas.microsoft.com/office/drawing/2014/main" id="{1FBA8E39-D883-E176-D673-644F75B3F8A7}"/>
              </a:ext>
            </a:extLst>
          </p:cNvPr>
          <p:cNvPicPr/>
          <p:nvPr/>
        </p:nvPicPr>
        <p:blipFill rotWithShape="1">
          <a:blip r:embed="rId2" cstate="print"/>
          <a:srcRect t="4787"/>
          <a:stretch/>
        </p:blipFill>
        <p:spPr>
          <a:xfrm>
            <a:off x="457200" y="1898374"/>
            <a:ext cx="10709847" cy="4131402"/>
          </a:xfrm>
          <a:prstGeom prst="rect">
            <a:avLst/>
          </a:prstGeom>
        </p:spPr>
      </p:pic>
      <p:sp>
        <p:nvSpPr>
          <p:cNvPr id="4" name="TextBox 3">
            <a:extLst>
              <a:ext uri="{FF2B5EF4-FFF2-40B4-BE49-F238E27FC236}">
                <a16:creationId xmlns:a16="http://schemas.microsoft.com/office/drawing/2014/main" id="{7675639B-FF04-E108-4DDF-0D8D5206BA08}"/>
              </a:ext>
            </a:extLst>
          </p:cNvPr>
          <p:cNvSpPr txBox="1"/>
          <p:nvPr/>
        </p:nvSpPr>
        <p:spPr>
          <a:xfrm>
            <a:off x="515289" y="1655128"/>
            <a:ext cx="2474843" cy="369332"/>
          </a:xfrm>
          <a:prstGeom prst="rect">
            <a:avLst/>
          </a:prstGeom>
          <a:noFill/>
        </p:spPr>
        <p:txBody>
          <a:bodyPr wrap="square" rtlCol="0">
            <a:spAutoFit/>
          </a:bodyPr>
          <a:lstStyle/>
          <a:p>
            <a:r>
              <a:rPr lang="es-PE" dirty="0"/>
              <a:t>Tamaño del modelo</a:t>
            </a:r>
          </a:p>
        </p:txBody>
      </p:sp>
    </p:spTree>
    <p:extLst>
      <p:ext uri="{BB962C8B-B14F-4D97-AF65-F5344CB8AC3E}">
        <p14:creationId xmlns:p14="http://schemas.microsoft.com/office/powerpoint/2010/main" val="37663030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4535-0B37-EE9B-0936-2FD135CF18AA}"/>
              </a:ext>
            </a:extLst>
          </p:cNvPr>
          <p:cNvSpPr>
            <a:spLocks noGrp="1"/>
          </p:cNvSpPr>
          <p:nvPr>
            <p:ph type="title"/>
          </p:nvPr>
        </p:nvSpPr>
        <p:spPr/>
        <p:txBody>
          <a:bodyPr/>
          <a:lstStyle/>
          <a:p>
            <a:pPr algn="ctr"/>
            <a:r>
              <a:rPr lang="en-US" b="1" dirty="0" err="1"/>
              <a:t>Consideraciones</a:t>
            </a:r>
            <a:endParaRPr lang="es-PE" b="1" dirty="0"/>
          </a:p>
        </p:txBody>
      </p:sp>
      <p:pic>
        <p:nvPicPr>
          <p:cNvPr id="5" name="Picture 4">
            <a:extLst>
              <a:ext uri="{FF2B5EF4-FFF2-40B4-BE49-F238E27FC236}">
                <a16:creationId xmlns:a16="http://schemas.microsoft.com/office/drawing/2014/main" id="{75C531B8-7DAB-9BDF-2B4E-BD59000C17CA}"/>
              </a:ext>
            </a:extLst>
          </p:cNvPr>
          <p:cNvPicPr>
            <a:picLocks noChangeAspect="1"/>
          </p:cNvPicPr>
          <p:nvPr/>
        </p:nvPicPr>
        <p:blipFill>
          <a:blip r:embed="rId2"/>
          <a:stretch>
            <a:fillRect/>
          </a:stretch>
        </p:blipFill>
        <p:spPr>
          <a:xfrm>
            <a:off x="1310640" y="1313517"/>
            <a:ext cx="9570720" cy="4987319"/>
          </a:xfrm>
          <a:prstGeom prst="rect">
            <a:avLst/>
          </a:prstGeom>
        </p:spPr>
      </p:pic>
    </p:spTree>
    <p:extLst>
      <p:ext uri="{BB962C8B-B14F-4D97-AF65-F5344CB8AC3E}">
        <p14:creationId xmlns:p14="http://schemas.microsoft.com/office/powerpoint/2010/main" val="15083095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4535-0B37-EE9B-0936-2FD135CF18AA}"/>
              </a:ext>
            </a:extLst>
          </p:cNvPr>
          <p:cNvSpPr>
            <a:spLocks noGrp="1"/>
          </p:cNvSpPr>
          <p:nvPr>
            <p:ph type="title"/>
          </p:nvPr>
        </p:nvSpPr>
        <p:spPr/>
        <p:txBody>
          <a:bodyPr/>
          <a:lstStyle/>
          <a:p>
            <a:pPr algn="ctr"/>
            <a:r>
              <a:rPr lang="en-US" b="1" dirty="0" err="1"/>
              <a:t>Consideraciones</a:t>
            </a:r>
            <a:endParaRPr lang="es-PE" b="1" dirty="0"/>
          </a:p>
        </p:txBody>
      </p:sp>
      <p:pic>
        <p:nvPicPr>
          <p:cNvPr id="5" name="Picture 4">
            <a:extLst>
              <a:ext uri="{FF2B5EF4-FFF2-40B4-BE49-F238E27FC236}">
                <a16:creationId xmlns:a16="http://schemas.microsoft.com/office/drawing/2014/main" id="{75C531B8-7DAB-9BDF-2B4E-BD59000C17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5083" y="1313517"/>
            <a:ext cx="9541833" cy="4987319"/>
          </a:xfrm>
          <a:prstGeom prst="rect">
            <a:avLst/>
          </a:prstGeom>
        </p:spPr>
      </p:pic>
    </p:spTree>
    <p:extLst>
      <p:ext uri="{BB962C8B-B14F-4D97-AF65-F5344CB8AC3E}">
        <p14:creationId xmlns:p14="http://schemas.microsoft.com/office/powerpoint/2010/main" val="3483708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EEE18-28EC-3755-6678-17AB8A7B3EEF}"/>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5935717" y="906627"/>
            <a:ext cx="5343909" cy="5343909"/>
          </a:xfrm>
          <a:prstGeom prst="rect">
            <a:avLst/>
          </a:prstGeom>
        </p:spPr>
      </p:pic>
      <p:sp>
        <p:nvSpPr>
          <p:cNvPr id="11" name="Title 10">
            <a:extLst>
              <a:ext uri="{FF2B5EF4-FFF2-40B4-BE49-F238E27FC236}">
                <a16:creationId xmlns:a16="http://schemas.microsoft.com/office/drawing/2014/main" id="{611F3967-95DD-513C-2131-676B49715653}"/>
              </a:ext>
            </a:extLst>
          </p:cNvPr>
          <p:cNvSpPr>
            <a:spLocks noGrp="1"/>
          </p:cNvSpPr>
          <p:nvPr>
            <p:ph type="title"/>
          </p:nvPr>
        </p:nvSpPr>
        <p:spPr/>
        <p:txBody>
          <a:bodyPr>
            <a:normAutofit/>
          </a:bodyPr>
          <a:lstStyle/>
          <a:p>
            <a:pPr algn="ctr"/>
            <a:r>
              <a:rPr lang="es-ES" b="1" dirty="0"/>
              <a:t>¡Modelos de difusión desbloqueados!</a:t>
            </a:r>
            <a:endParaRPr lang="es-PE" b="1" dirty="0"/>
          </a:p>
        </p:txBody>
      </p:sp>
      <p:sp>
        <p:nvSpPr>
          <p:cNvPr id="12" name="Content Placeholder 11">
            <a:extLst>
              <a:ext uri="{FF2B5EF4-FFF2-40B4-BE49-F238E27FC236}">
                <a16:creationId xmlns:a16="http://schemas.microsoft.com/office/drawing/2014/main" id="{B01913AA-4AC1-D2C7-C401-B2BD1EEB8E7B}"/>
              </a:ext>
            </a:extLst>
          </p:cNvPr>
          <p:cNvSpPr>
            <a:spLocks noGrp="1"/>
          </p:cNvSpPr>
          <p:nvPr>
            <p:ph idx="1"/>
          </p:nvPr>
        </p:nvSpPr>
        <p:spPr>
          <a:xfrm>
            <a:off x="1121980" y="1690688"/>
            <a:ext cx="5097517" cy="2609741"/>
          </a:xfrm>
        </p:spPr>
        <p:txBody>
          <a:bodyPr/>
          <a:lstStyle/>
          <a:p>
            <a:pPr>
              <a:buFont typeface="Wingdings" panose="05000000000000000000" pitchFamily="2" charset="2"/>
              <a:buChar char="v"/>
            </a:pPr>
            <a:r>
              <a:rPr lang="es-ES" dirty="0"/>
              <a:t>Durante la creación de esta presentación, ninguna persona ha sido reemplazada.</a:t>
            </a:r>
          </a:p>
          <a:p>
            <a:pPr>
              <a:buFont typeface="Wingdings" panose="05000000000000000000" pitchFamily="2" charset="2"/>
              <a:buChar char="v"/>
            </a:pPr>
            <a:r>
              <a:rPr lang="es-ES" dirty="0"/>
              <a:t>Invito a todos a participar y explorar juntos cualquier duda o curiosidad o contactarme por:</a:t>
            </a:r>
            <a:endParaRPr lang="es-PE" dirty="0"/>
          </a:p>
        </p:txBody>
      </p:sp>
      <p:sp>
        <p:nvSpPr>
          <p:cNvPr id="16" name="TextBox 15">
            <a:extLst>
              <a:ext uri="{FF2B5EF4-FFF2-40B4-BE49-F238E27FC236}">
                <a16:creationId xmlns:a16="http://schemas.microsoft.com/office/drawing/2014/main" id="{B76423EF-5278-29FA-8751-630C2861B731}"/>
              </a:ext>
            </a:extLst>
          </p:cNvPr>
          <p:cNvSpPr txBox="1"/>
          <p:nvPr/>
        </p:nvSpPr>
        <p:spPr>
          <a:xfrm>
            <a:off x="409904" y="4607436"/>
            <a:ext cx="6148552" cy="954107"/>
          </a:xfrm>
          <a:prstGeom prst="rect">
            <a:avLst/>
          </a:prstGeom>
          <a:noFill/>
        </p:spPr>
        <p:txBody>
          <a:bodyPr wrap="square">
            <a:spAutoFit/>
          </a:bodyPr>
          <a:lstStyle/>
          <a:p>
            <a:pPr algn="ctr"/>
            <a:r>
              <a:rPr lang="es-PE" sz="2800" dirty="0">
                <a:latin typeface="Calibri Light (Headings)"/>
                <a:hlinkClick r:id="rId3"/>
              </a:rPr>
              <a:t>a20234215@pucp.edu.pe</a:t>
            </a:r>
            <a:endParaRPr lang="es-PE" sz="2800" dirty="0">
              <a:latin typeface="Calibri Light (Headings)"/>
            </a:endParaRPr>
          </a:p>
          <a:p>
            <a:pPr algn="ctr"/>
            <a:r>
              <a:rPr lang="es-PE" sz="2800" dirty="0">
                <a:latin typeface="Calibri Light (Headings)"/>
              </a:rPr>
              <a:t>Rodrigo Alonso Uribe Ventura</a:t>
            </a:r>
          </a:p>
        </p:txBody>
      </p:sp>
    </p:spTree>
    <p:extLst>
      <p:ext uri="{BB962C8B-B14F-4D97-AF65-F5344CB8AC3E}">
        <p14:creationId xmlns:p14="http://schemas.microsoft.com/office/powerpoint/2010/main" val="135809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F92D-6F49-04BF-F79B-E68238ED306E}"/>
              </a:ext>
            </a:extLst>
          </p:cNvPr>
          <p:cNvSpPr>
            <a:spLocks noGrp="1"/>
          </p:cNvSpPr>
          <p:nvPr>
            <p:ph type="title"/>
          </p:nvPr>
        </p:nvSpPr>
        <p:spPr/>
        <p:txBody>
          <a:bodyPr/>
          <a:lstStyle/>
          <a:p>
            <a:pPr algn="ctr"/>
            <a:r>
              <a:rPr lang="es-PE" b="1" dirty="0"/>
              <a:t>Y crear imágenes quitando el ruido</a:t>
            </a:r>
          </a:p>
        </p:txBody>
      </p:sp>
      <p:pic>
        <p:nvPicPr>
          <p:cNvPr id="5" name="Picture 4">
            <a:extLst>
              <a:ext uri="{FF2B5EF4-FFF2-40B4-BE49-F238E27FC236}">
                <a16:creationId xmlns:a16="http://schemas.microsoft.com/office/drawing/2014/main" id="{8FD74E2C-37BC-7DAB-BC90-64D95A657C2B}"/>
              </a:ext>
            </a:extLst>
          </p:cNvPr>
          <p:cNvPicPr>
            <a:picLocks noChangeAspect="1"/>
          </p:cNvPicPr>
          <p:nvPr/>
        </p:nvPicPr>
        <p:blipFill rotWithShape="1">
          <a:blip r:embed="rId2"/>
          <a:srcRect/>
          <a:stretch/>
        </p:blipFill>
        <p:spPr>
          <a:xfrm>
            <a:off x="838200" y="2056851"/>
            <a:ext cx="6720840" cy="3165613"/>
          </a:xfrm>
          <a:prstGeom prst="rect">
            <a:avLst/>
          </a:prstGeom>
        </p:spPr>
      </p:pic>
      <p:sp>
        <p:nvSpPr>
          <p:cNvPr id="8" name="Arrow: Right 7">
            <a:extLst>
              <a:ext uri="{FF2B5EF4-FFF2-40B4-BE49-F238E27FC236}">
                <a16:creationId xmlns:a16="http://schemas.microsoft.com/office/drawing/2014/main" id="{FC444280-E40D-2A74-368F-87A3A9CF5F7B}"/>
              </a:ext>
            </a:extLst>
          </p:cNvPr>
          <p:cNvSpPr/>
          <p:nvPr/>
        </p:nvSpPr>
        <p:spPr>
          <a:xfrm rot="10800000">
            <a:off x="4176776" y="3079530"/>
            <a:ext cx="252248" cy="1103587"/>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Arrow: Right 8">
            <a:extLst>
              <a:ext uri="{FF2B5EF4-FFF2-40B4-BE49-F238E27FC236}">
                <a16:creationId xmlns:a16="http://schemas.microsoft.com/office/drawing/2014/main" id="{8B3938A6-AA7E-8CCA-F14D-DA21B1C91357}"/>
              </a:ext>
            </a:extLst>
          </p:cNvPr>
          <p:cNvSpPr/>
          <p:nvPr/>
        </p:nvSpPr>
        <p:spPr>
          <a:xfrm rot="10800000">
            <a:off x="7553224" y="3079530"/>
            <a:ext cx="252248" cy="1103587"/>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Picture 3">
            <a:extLst>
              <a:ext uri="{FF2B5EF4-FFF2-40B4-BE49-F238E27FC236}">
                <a16:creationId xmlns:a16="http://schemas.microsoft.com/office/drawing/2014/main" id="{6E6759EC-1009-9604-68DC-69A6DF067B87}"/>
              </a:ext>
            </a:extLst>
          </p:cNvPr>
          <p:cNvPicPr>
            <a:picLocks noChangeAspect="1"/>
          </p:cNvPicPr>
          <p:nvPr/>
        </p:nvPicPr>
        <p:blipFill>
          <a:blip r:embed="rId3"/>
          <a:stretch>
            <a:fillRect/>
          </a:stretch>
        </p:blipFill>
        <p:spPr>
          <a:xfrm>
            <a:off x="7773416" y="2120241"/>
            <a:ext cx="1275582" cy="2062876"/>
          </a:xfrm>
          <a:prstGeom prst="rect">
            <a:avLst/>
          </a:prstGeom>
        </p:spPr>
      </p:pic>
      <p:pic>
        <p:nvPicPr>
          <p:cNvPr id="6" name="Picture 5">
            <a:extLst>
              <a:ext uri="{FF2B5EF4-FFF2-40B4-BE49-F238E27FC236}">
                <a16:creationId xmlns:a16="http://schemas.microsoft.com/office/drawing/2014/main" id="{D82F9903-06D8-A6A9-C369-AF971AD89F4D}"/>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8821838" y="2120241"/>
            <a:ext cx="1275582" cy="2062876"/>
          </a:xfrm>
          <a:prstGeom prst="rect">
            <a:avLst/>
          </a:prstGeom>
        </p:spPr>
      </p:pic>
      <p:pic>
        <p:nvPicPr>
          <p:cNvPr id="10" name="Picture 9">
            <a:extLst>
              <a:ext uri="{FF2B5EF4-FFF2-40B4-BE49-F238E27FC236}">
                <a16:creationId xmlns:a16="http://schemas.microsoft.com/office/drawing/2014/main" id="{067A76F7-C205-C19A-F293-3CF24EF7BAED}"/>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9854990" y="2144271"/>
            <a:ext cx="1275582" cy="2062876"/>
          </a:xfrm>
          <a:prstGeom prst="rect">
            <a:avLst/>
          </a:prstGeom>
        </p:spPr>
      </p:pic>
      <p:pic>
        <p:nvPicPr>
          <p:cNvPr id="13" name="Picture 12">
            <a:extLst>
              <a:ext uri="{FF2B5EF4-FFF2-40B4-BE49-F238E27FC236}">
                <a16:creationId xmlns:a16="http://schemas.microsoft.com/office/drawing/2014/main" id="{9124213B-2393-7E9C-7E69-CAAFBEEB03E8}"/>
              </a:ext>
            </a:extLst>
          </p:cNvPr>
          <p:cNvPicPr>
            <a:picLocks noChangeAspect="1"/>
          </p:cNvPicPr>
          <p:nvPr/>
        </p:nvPicPr>
        <p:blipFill rotWithShape="1">
          <a:blip r:embed="rId3"/>
          <a:srcRect b="50158"/>
          <a:stretch/>
        </p:blipFill>
        <p:spPr>
          <a:xfrm>
            <a:off x="7788656" y="4180421"/>
            <a:ext cx="1275582" cy="1028173"/>
          </a:xfrm>
          <a:prstGeom prst="rect">
            <a:avLst/>
          </a:prstGeom>
        </p:spPr>
      </p:pic>
      <p:pic>
        <p:nvPicPr>
          <p:cNvPr id="16" name="Picture 15">
            <a:extLst>
              <a:ext uri="{FF2B5EF4-FFF2-40B4-BE49-F238E27FC236}">
                <a16:creationId xmlns:a16="http://schemas.microsoft.com/office/drawing/2014/main" id="{4368C398-90FA-A667-4E35-F0D313E2C48F}"/>
              </a:ext>
            </a:extLst>
          </p:cNvPr>
          <p:cNvPicPr>
            <a:picLocks noChangeAspect="1"/>
          </p:cNvPicPr>
          <p:nvPr/>
        </p:nvPicPr>
        <p:blipFill rotWithShape="1">
          <a:blip r:embed="rId3">
            <a:clrChange>
              <a:clrFrom>
                <a:srgbClr val="FEFEFE"/>
              </a:clrFrom>
              <a:clrTo>
                <a:srgbClr val="FEFEFE">
                  <a:alpha val="0"/>
                </a:srgbClr>
              </a:clrTo>
            </a:clrChange>
          </a:blip>
          <a:srcRect b="48993"/>
          <a:stretch/>
        </p:blipFill>
        <p:spPr>
          <a:xfrm>
            <a:off x="8831998" y="4180421"/>
            <a:ext cx="1275582" cy="1052203"/>
          </a:xfrm>
          <a:prstGeom prst="rect">
            <a:avLst/>
          </a:prstGeom>
        </p:spPr>
      </p:pic>
      <p:pic>
        <p:nvPicPr>
          <p:cNvPr id="17" name="Picture 16">
            <a:extLst>
              <a:ext uri="{FF2B5EF4-FFF2-40B4-BE49-F238E27FC236}">
                <a16:creationId xmlns:a16="http://schemas.microsoft.com/office/drawing/2014/main" id="{9BE2A75D-1971-E4A6-CD52-709067DDBACD}"/>
              </a:ext>
            </a:extLst>
          </p:cNvPr>
          <p:cNvPicPr>
            <a:picLocks noChangeAspect="1"/>
          </p:cNvPicPr>
          <p:nvPr/>
        </p:nvPicPr>
        <p:blipFill rotWithShape="1">
          <a:blip r:embed="rId3">
            <a:clrChange>
              <a:clrFrom>
                <a:srgbClr val="FEFEFE"/>
              </a:clrFrom>
              <a:clrTo>
                <a:srgbClr val="FEFEFE">
                  <a:alpha val="0"/>
                </a:srgbClr>
              </a:clrTo>
            </a:clrChange>
          </a:blip>
          <a:srcRect b="50158"/>
          <a:stretch/>
        </p:blipFill>
        <p:spPr>
          <a:xfrm>
            <a:off x="9854990" y="4194291"/>
            <a:ext cx="1275582" cy="1028173"/>
          </a:xfrm>
          <a:prstGeom prst="rect">
            <a:avLst/>
          </a:prstGeom>
        </p:spPr>
      </p:pic>
      <p:sp>
        <p:nvSpPr>
          <p:cNvPr id="3" name="TextBox 2">
            <a:extLst>
              <a:ext uri="{FF2B5EF4-FFF2-40B4-BE49-F238E27FC236}">
                <a16:creationId xmlns:a16="http://schemas.microsoft.com/office/drawing/2014/main" id="{A600877E-E579-063D-6259-9AC025382B19}"/>
              </a:ext>
            </a:extLst>
          </p:cNvPr>
          <p:cNvSpPr txBox="1"/>
          <p:nvPr/>
        </p:nvSpPr>
        <p:spPr>
          <a:xfrm>
            <a:off x="2008823" y="2240172"/>
            <a:ext cx="1531473" cy="3154710"/>
          </a:xfrm>
          <a:prstGeom prst="rect">
            <a:avLst/>
          </a:prstGeom>
          <a:noFill/>
        </p:spPr>
        <p:txBody>
          <a:bodyPr wrap="square" rtlCol="0">
            <a:spAutoFit/>
          </a:bodyPr>
          <a:lstStyle/>
          <a:p>
            <a:r>
              <a:rPr lang="es-PE" sz="19900" b="1" dirty="0">
                <a:solidFill>
                  <a:srgbClr val="FF0000"/>
                </a:solidFill>
              </a:rPr>
              <a:t>?</a:t>
            </a:r>
          </a:p>
        </p:txBody>
      </p:sp>
      <p:sp>
        <p:nvSpPr>
          <p:cNvPr id="7" name="TextBox 6">
            <a:extLst>
              <a:ext uri="{FF2B5EF4-FFF2-40B4-BE49-F238E27FC236}">
                <a16:creationId xmlns:a16="http://schemas.microsoft.com/office/drawing/2014/main" id="{AAA88967-AF0D-5648-B0BE-C7D38ED2B0E9}"/>
              </a:ext>
            </a:extLst>
          </p:cNvPr>
          <p:cNvSpPr txBox="1"/>
          <p:nvPr/>
        </p:nvSpPr>
        <p:spPr>
          <a:xfrm>
            <a:off x="5266911" y="2240172"/>
            <a:ext cx="1531473" cy="3154710"/>
          </a:xfrm>
          <a:prstGeom prst="rect">
            <a:avLst/>
          </a:prstGeom>
          <a:noFill/>
        </p:spPr>
        <p:txBody>
          <a:bodyPr wrap="square" rtlCol="0">
            <a:spAutoFit/>
          </a:bodyPr>
          <a:lstStyle/>
          <a:p>
            <a:r>
              <a:rPr lang="es-PE" sz="19900" b="1" dirty="0">
                <a:solidFill>
                  <a:srgbClr val="FF0000"/>
                </a:solidFill>
              </a:rPr>
              <a:t>?</a:t>
            </a:r>
          </a:p>
        </p:txBody>
      </p:sp>
    </p:spTree>
    <p:extLst>
      <p:ext uri="{BB962C8B-B14F-4D97-AF65-F5344CB8AC3E}">
        <p14:creationId xmlns:p14="http://schemas.microsoft.com/office/powerpoint/2010/main" val="14802218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4080-271B-802A-067A-3C6CF3EC4E80}"/>
              </a:ext>
            </a:extLst>
          </p:cNvPr>
          <p:cNvSpPr>
            <a:spLocks noGrp="1"/>
          </p:cNvSpPr>
          <p:nvPr>
            <p:ph type="title"/>
          </p:nvPr>
        </p:nvSpPr>
        <p:spPr/>
        <p:txBody>
          <a:bodyPr/>
          <a:lstStyle/>
          <a:p>
            <a:pPr algn="ctr"/>
            <a:r>
              <a:rPr lang="es-PE" b="1" dirty="0"/>
              <a:t>Generación de CIFAR10 en 2015</a:t>
            </a:r>
          </a:p>
        </p:txBody>
      </p:sp>
      <p:pic>
        <p:nvPicPr>
          <p:cNvPr id="5" name="Picture 4">
            <a:extLst>
              <a:ext uri="{FF2B5EF4-FFF2-40B4-BE49-F238E27FC236}">
                <a16:creationId xmlns:a16="http://schemas.microsoft.com/office/drawing/2014/main" id="{2D8D74A1-7105-C132-40B7-14F0D9BF626B}"/>
              </a:ext>
            </a:extLst>
          </p:cNvPr>
          <p:cNvPicPr>
            <a:picLocks noChangeAspect="1"/>
          </p:cNvPicPr>
          <p:nvPr/>
        </p:nvPicPr>
        <p:blipFill>
          <a:blip r:embed="rId2"/>
          <a:stretch>
            <a:fillRect/>
          </a:stretch>
        </p:blipFill>
        <p:spPr>
          <a:xfrm>
            <a:off x="6618327" y="1549780"/>
            <a:ext cx="4267570" cy="4374259"/>
          </a:xfrm>
          <a:prstGeom prst="rect">
            <a:avLst/>
          </a:prstGeom>
        </p:spPr>
      </p:pic>
      <p:sp>
        <p:nvSpPr>
          <p:cNvPr id="6" name="TextBox 5">
            <a:extLst>
              <a:ext uri="{FF2B5EF4-FFF2-40B4-BE49-F238E27FC236}">
                <a16:creationId xmlns:a16="http://schemas.microsoft.com/office/drawing/2014/main" id="{DA9F002B-4767-4A0D-FF7B-7EE7A7F6D168}"/>
              </a:ext>
            </a:extLst>
          </p:cNvPr>
          <p:cNvSpPr txBox="1"/>
          <p:nvPr/>
        </p:nvSpPr>
        <p:spPr>
          <a:xfrm>
            <a:off x="7837713" y="5924039"/>
            <a:ext cx="2090057" cy="369332"/>
          </a:xfrm>
          <a:prstGeom prst="rect">
            <a:avLst/>
          </a:prstGeom>
          <a:noFill/>
        </p:spPr>
        <p:txBody>
          <a:bodyPr wrap="square" rtlCol="0">
            <a:spAutoFit/>
          </a:bodyPr>
          <a:lstStyle/>
          <a:p>
            <a:r>
              <a:rPr lang="es-PE" dirty="0">
                <a:latin typeface="Calibri Light (Headings)"/>
              </a:rPr>
              <a:t>Modelo de difusión</a:t>
            </a:r>
          </a:p>
        </p:txBody>
      </p:sp>
      <p:pic>
        <p:nvPicPr>
          <p:cNvPr id="9" name="Picture 8">
            <a:extLst>
              <a:ext uri="{FF2B5EF4-FFF2-40B4-BE49-F238E27FC236}">
                <a16:creationId xmlns:a16="http://schemas.microsoft.com/office/drawing/2014/main" id="{16B50418-5CB6-B608-6B74-1880DF44E85D}"/>
              </a:ext>
            </a:extLst>
          </p:cNvPr>
          <p:cNvPicPr>
            <a:picLocks noChangeAspect="1"/>
          </p:cNvPicPr>
          <p:nvPr/>
        </p:nvPicPr>
        <p:blipFill>
          <a:blip r:embed="rId3"/>
          <a:stretch>
            <a:fillRect/>
          </a:stretch>
        </p:blipFill>
        <p:spPr>
          <a:xfrm>
            <a:off x="1383600" y="1549780"/>
            <a:ext cx="4267570" cy="4432040"/>
          </a:xfrm>
          <a:prstGeom prst="rect">
            <a:avLst/>
          </a:prstGeom>
        </p:spPr>
      </p:pic>
      <p:sp>
        <p:nvSpPr>
          <p:cNvPr id="10" name="TextBox 9">
            <a:extLst>
              <a:ext uri="{FF2B5EF4-FFF2-40B4-BE49-F238E27FC236}">
                <a16:creationId xmlns:a16="http://schemas.microsoft.com/office/drawing/2014/main" id="{5EFA9110-45D3-F148-8EE0-3283FFD41131}"/>
              </a:ext>
            </a:extLst>
          </p:cNvPr>
          <p:cNvSpPr txBox="1"/>
          <p:nvPr/>
        </p:nvSpPr>
        <p:spPr>
          <a:xfrm>
            <a:off x="2892956" y="5924039"/>
            <a:ext cx="2090057" cy="369332"/>
          </a:xfrm>
          <a:prstGeom prst="rect">
            <a:avLst/>
          </a:prstGeom>
          <a:noFill/>
        </p:spPr>
        <p:txBody>
          <a:bodyPr wrap="square" rtlCol="0">
            <a:spAutoFit/>
          </a:bodyPr>
          <a:lstStyle/>
          <a:p>
            <a:r>
              <a:rPr lang="es-PE" dirty="0">
                <a:latin typeface="Calibri Light (Headings)"/>
              </a:rPr>
              <a:t>Dataset</a:t>
            </a:r>
          </a:p>
        </p:txBody>
      </p:sp>
    </p:spTree>
    <p:extLst>
      <p:ext uri="{BB962C8B-B14F-4D97-AF65-F5344CB8AC3E}">
        <p14:creationId xmlns:p14="http://schemas.microsoft.com/office/powerpoint/2010/main" val="1805527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9755</TotalTime>
  <Words>2170</Words>
  <Application>Microsoft Office PowerPoint</Application>
  <PresentationFormat>Widescreen</PresentationFormat>
  <Paragraphs>284</Paragraphs>
  <Slides>80</Slides>
  <Notes>14</Notes>
  <HiddenSlides>0</HiddenSlides>
  <MMClips>9</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-apple-system</vt:lpstr>
      <vt:lpstr>Arial</vt:lpstr>
      <vt:lpstr>Calibri</vt:lpstr>
      <vt:lpstr>Calibri Light</vt:lpstr>
      <vt:lpstr>Calibri Light (Headings)</vt:lpstr>
      <vt:lpstr>Franklin Gothic Book</vt:lpstr>
      <vt:lpstr>inherit</vt:lpstr>
      <vt:lpstr>Montserrat</vt:lpstr>
      <vt:lpstr>Times New Roman</vt:lpstr>
      <vt:lpstr>Wingdings</vt:lpstr>
      <vt:lpstr>Office Theme</vt:lpstr>
      <vt:lpstr>PowerPoint Presentation</vt:lpstr>
      <vt:lpstr>Desbloqueando Modelos de Difusión</vt:lpstr>
      <vt:lpstr>Flujo de la Charla</vt:lpstr>
      <vt:lpstr>PowerPoint Presentation</vt:lpstr>
      <vt:lpstr>Todo Comenzó…</vt:lpstr>
      <vt:lpstr>La idea original</vt:lpstr>
      <vt:lpstr>Extendiendo a perder toda señal</vt:lpstr>
      <vt:lpstr>Y crear imágenes quitando el ruido</vt:lpstr>
      <vt:lpstr>Generación de CIFAR10 en 2015</vt:lpstr>
      <vt:lpstr>La Influencia de los Transformers</vt:lpstr>
      <vt:lpstr>Aumento Exponencial de Parámetros</vt:lpstr>
      <vt:lpstr>Aumento de la escala para predecir el “Ruido”</vt:lpstr>
      <vt:lpstr>PowerPoint Presentation</vt:lpstr>
      <vt:lpstr>Generación de CIFAR10 en 2020</vt:lpstr>
      <vt:lpstr>El Nuevo Chico en la Cuadra</vt:lpstr>
      <vt:lpstr>Expansión en 2023</vt:lpstr>
      <vt:lpstr>Desatando el Poder de los Modelos de Difusión</vt:lpstr>
      <vt:lpstr>PowerPoint Presentation</vt:lpstr>
      <vt:lpstr>Redes Neuronales: El Poder de la Multiplicación de Matrices</vt:lpstr>
      <vt:lpstr>PowerPoint Presentation</vt:lpstr>
      <vt:lpstr>Reducir la dimensionalidad: Autoencoders</vt:lpstr>
      <vt:lpstr>En estadística es similar al concepto de distribución probabilística</vt:lpstr>
      <vt:lpstr>Funcionan bien para resolver problemas simples que no están influenciados por la escala</vt:lpstr>
      <vt:lpstr>Redes Convolucionales: El Poder de la Multiplicación de Matrices</vt:lpstr>
      <vt:lpstr>En geoestadística es similar al concepto de estacionariedad</vt:lpstr>
      <vt:lpstr>¿Es estacionario?</vt:lpstr>
      <vt:lpstr>¿Es estacionario?</vt:lpstr>
      <vt:lpstr>¿Es estacionario?</vt:lpstr>
      <vt:lpstr>Transformers: Mejorando la Atención</vt:lpstr>
      <vt:lpstr>La atención filtra la información necesaria a ser multiplicada</vt:lpstr>
      <vt:lpstr> </vt:lpstr>
      <vt:lpstr>Competencia por poder computacional</vt:lpstr>
      <vt:lpstr>PowerPoint Presentation</vt:lpstr>
      <vt:lpstr>PowerPoint Presentation</vt:lpstr>
      <vt:lpstr>Entender el “ruido” es lo principal</vt:lpstr>
      <vt:lpstr>Entender el “ruido” es lo principal</vt:lpstr>
      <vt:lpstr>Agregando ruido “Puro”</vt:lpstr>
      <vt:lpstr>Combinando el ruido progresivamente</vt:lpstr>
      <vt:lpstr>Combinando el ruido progresivamente</vt:lpstr>
      <vt:lpstr>Entrenar una red de difusión</vt:lpstr>
      <vt:lpstr>PowerPoint Presentation</vt:lpstr>
      <vt:lpstr>Inpainting con modelos de difusión</vt:lpstr>
      <vt:lpstr>Segmentación</vt:lpstr>
      <vt:lpstr>Se puede aplicar en 3D</vt:lpstr>
      <vt:lpstr>Generar código utilizable</vt:lpstr>
      <vt:lpstr>No es necesario que sea ruido</vt:lpstr>
      <vt:lpstr>Flujo de la Charla</vt:lpstr>
      <vt:lpstr>Labs Basados en “How Diffusion Models Work”</vt:lpstr>
      <vt:lpstr>Objetivo de la parte práctica</vt:lpstr>
      <vt:lpstr>Creando imágenes útiles  para una red neuronal</vt:lpstr>
      <vt:lpstr>Entrenando una red neuronal </vt:lpstr>
      <vt:lpstr>Notebooks a Utilizar</vt:lpstr>
      <vt:lpstr>PowerPoint Presentation</vt:lpstr>
      <vt:lpstr>Muestreo</vt:lpstr>
      <vt:lpstr>PowerPoint Presentation</vt:lpstr>
      <vt:lpstr>PowerPoint Presentation</vt:lpstr>
      <vt:lpstr>Detalles de la Iteración de Muestreo</vt:lpstr>
      <vt:lpstr>PowerPoint Presentation</vt:lpstr>
      <vt:lpstr>U-Net para identificar el ruido</vt:lpstr>
      <vt:lpstr>Incorporación de Más Información</vt:lpstr>
      <vt:lpstr>PowerPoint Presentation</vt:lpstr>
      <vt:lpstr>PowerPoint Presentation</vt:lpstr>
      <vt:lpstr>El Algoritmo</vt:lpstr>
      <vt:lpstr>PowerPoint Presentation</vt:lpstr>
      <vt:lpstr>PowerPoint Presentation</vt:lpstr>
      <vt:lpstr>Embeddings o Incrustaciones</vt:lpstr>
      <vt:lpstr>Sumando Contextos</vt:lpstr>
      <vt:lpstr>Contexto</vt:lpstr>
      <vt:lpstr>PowerPoint Presentation</vt:lpstr>
      <vt:lpstr>PowerPoint Presentation</vt:lpstr>
      <vt:lpstr>El Muestreo es Lento</vt:lpstr>
      <vt:lpstr>PowerPoint Presentation</vt:lpstr>
      <vt:lpstr>PowerPoint Presentation</vt:lpstr>
      <vt:lpstr>Problemas a considerar</vt:lpstr>
      <vt:lpstr>Consideraciones</vt:lpstr>
      <vt:lpstr>Consideraciones</vt:lpstr>
      <vt:lpstr>Consideraciones</vt:lpstr>
      <vt:lpstr>Consideraciones</vt:lpstr>
      <vt:lpstr>¡Modelos de difusión desbloqueados!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Uribe</dc:creator>
  <cp:lastModifiedBy>Rodrigo Uribe Ventura</cp:lastModifiedBy>
  <cp:revision>132</cp:revision>
  <dcterms:created xsi:type="dcterms:W3CDTF">2023-04-01T15:40:26Z</dcterms:created>
  <dcterms:modified xsi:type="dcterms:W3CDTF">2024-08-01T14:54:54Z</dcterms:modified>
</cp:coreProperties>
</file>